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1.jpeg"/><Relationship Id="rId7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447800"/>
            <a:ext cx="7772400" cy="13716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br>
              <a:rPr lang="en-US" sz="36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dirty="0">
                <a:latin typeface="Times New Roman" pitchFamily="18" charset="0"/>
                <a:cs typeface="Times New Roman" pitchFamily="18" charset="0"/>
              </a:rPr>
              <a:t>Role of animals in transmission of zoonotic diseases</a:t>
            </a:r>
            <a:br>
              <a:rPr lang="en-US" dirty="0"/>
            </a:br>
            <a:endParaRPr lang="en-US" dirty="0"/>
          </a:p>
        </p:txBody>
      </p:sp>
      <p:pic>
        <p:nvPicPr>
          <p:cNvPr id="1026" name="Picture 2" descr="A Collage Of Wild Animals And Birds Stock Photo, Picture And 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2667000"/>
            <a:ext cx="7772400" cy="3841653"/>
          </a:xfrm>
          <a:prstGeom prst="rect">
            <a:avLst/>
          </a:prstGeom>
          <a:noFill/>
        </p:spPr>
      </p:pic>
      <p:pic>
        <p:nvPicPr>
          <p:cNvPr id="4" name="Picture 14" descr="Our Clients | Jivesna Tech">
            <a:extLst>
              <a:ext uri="{FF2B5EF4-FFF2-40B4-BE49-F238E27FC236}">
                <a16:creationId xmlns:a16="http://schemas.microsoft.com/office/drawing/2014/main" id="{CE6A7375-95FC-4EFA-8104-3C1D15344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" y="-32208"/>
            <a:ext cx="1828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6" descr="Bihar Veterinary College - Wikipedia">
            <a:extLst>
              <a:ext uri="{FF2B5EF4-FFF2-40B4-BE49-F238E27FC236}">
                <a16:creationId xmlns:a16="http://schemas.microsoft.com/office/drawing/2014/main" id="{FAEEB85F-43A7-4554-966A-1892C13F0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422" y="3142"/>
            <a:ext cx="1517650" cy="1216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228600"/>
            <a:ext cx="5869822" cy="914400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Domestic Animals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8534400" cy="5181600"/>
          </a:xfrm>
          <a:ln>
            <a:solidFill>
              <a:schemeClr val="accent2"/>
            </a:solidFill>
          </a:ln>
        </p:spPr>
        <p:txBody>
          <a:bodyPr/>
          <a:lstStyle/>
          <a:p>
            <a:pPr algn="just">
              <a:buFont typeface="Wingdings" pitchFamily="2" charset="2"/>
              <a:buChar char="v"/>
            </a:pPr>
            <a:r>
              <a:rPr lang="en-US" dirty="0"/>
              <a:t> </a:t>
            </a:r>
            <a:r>
              <a:rPr lang="en-US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 number of animals as pets, which besides providing companionship, serve utilitarian purposes protecting homes and property, destroying vermin and providing means of transport</a:t>
            </a:r>
          </a:p>
          <a:p>
            <a:pPr algn="just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083632"/>
              </p:ext>
            </p:extLst>
          </p:nvPr>
        </p:nvGraphicFramePr>
        <p:xfrm>
          <a:off x="457200" y="2726035"/>
          <a:ext cx="8229600" cy="389001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05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561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Domestic/ 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companion animals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Examples of zoonoses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696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Dogs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Hydatidosis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Visceral larva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migrans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 (VLM), Cutaneous larva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migrans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 (CLM), Rabies, Leptospirosis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936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latin typeface="Times New Roman" pitchFamily="18" charset="0"/>
                          <a:cs typeface="Times New Roman" pitchFamily="18" charset="0"/>
                        </a:rPr>
                        <a:t>Cats</a:t>
                      </a:r>
                      <a:endParaRPr lang="en-US" sz="1800" b="1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Rabies, Toxoplasmosis, Cat scratch disease 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936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latin typeface="Times New Roman" pitchFamily="18" charset="0"/>
                          <a:cs typeface="Times New Roman" pitchFamily="18" charset="0"/>
                        </a:rPr>
                        <a:t>Birds</a:t>
                      </a:r>
                      <a:endParaRPr lang="en-US" sz="1800" b="1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Psittacosis/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Ornithosis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936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latin typeface="Times New Roman" pitchFamily="18" charset="0"/>
                          <a:cs typeface="Times New Roman" pitchFamily="18" charset="0"/>
                        </a:rPr>
                        <a:t>Ornamental fishes</a:t>
                      </a:r>
                      <a:endParaRPr lang="en-US" sz="1800" b="1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Erysipelas 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561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latin typeface="Times New Roman" pitchFamily="18" charset="0"/>
                          <a:cs typeface="Times New Roman" pitchFamily="18" charset="0"/>
                        </a:rPr>
                        <a:t>Equines</a:t>
                      </a:r>
                      <a:endParaRPr lang="en-US" sz="1800" b="1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Eastern equine encephalitis (EEE), Western equine encephalitis (WEE), Venezuelan equine encephalitis (VEE),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Glanders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Hendra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" name="Picture 14" descr="Our Clients | Jivesna Tech">
            <a:extLst>
              <a:ext uri="{FF2B5EF4-FFF2-40B4-BE49-F238E27FC236}">
                <a16:creationId xmlns:a16="http://schemas.microsoft.com/office/drawing/2014/main" id="{F01D4880-2A62-4B88-A3E4-4D15D00CB9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" y="-32208"/>
            <a:ext cx="1828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6" descr="Bihar Veterinary College - Wikipedia">
            <a:extLst>
              <a:ext uri="{FF2B5EF4-FFF2-40B4-BE49-F238E27FC236}">
                <a16:creationId xmlns:a16="http://schemas.microsoft.com/office/drawing/2014/main" id="{F3D7B5A7-CDC7-4F3F-AE45-EB234D55E4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422" y="3142"/>
            <a:ext cx="1517650" cy="1216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9559B9C-8EE4-462D-A953-763D63540B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9335717"/>
              </p:ext>
            </p:extLst>
          </p:nvPr>
        </p:nvGraphicFramePr>
        <p:xfrm>
          <a:off x="457200" y="1600200"/>
          <a:ext cx="8229600" cy="4487327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659318742"/>
                    </a:ext>
                  </a:extLst>
                </a:gridCol>
                <a:gridCol w="6705600">
                  <a:extLst>
                    <a:ext uri="{9D8B030D-6E8A-4147-A177-3AD203B41FA5}">
                      <a16:colId xmlns:a16="http://schemas.microsoft.com/office/drawing/2014/main" val="3739228532"/>
                    </a:ext>
                  </a:extLst>
                </a:gridCol>
              </a:tblGrid>
              <a:tr h="1035523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Cattle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Foot and mouth disease (FMD), Rabies, Cow pox,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Milker’s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 nodules, Bovine spongiform encephalopathy (Creutzfeldt-Jacob disease), Brucellosis, Leptospirosis,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Campylobacteriosis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Anthrax 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3578211909"/>
                  </a:ext>
                </a:extLst>
              </a:tr>
              <a:tr h="73840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latin typeface="Times New Roman" pitchFamily="18" charset="0"/>
                          <a:cs typeface="Times New Roman" pitchFamily="18" charset="0"/>
                        </a:rPr>
                        <a:t>Sheep</a:t>
                      </a:r>
                      <a:endParaRPr lang="en-US" sz="1800" b="1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Q-fever,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Leptospirosis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Listeriosis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Brucellosis, Anthrax 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4094413710"/>
                  </a:ext>
                </a:extLst>
              </a:tr>
              <a:tr h="73840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latin typeface="Times New Roman" pitchFamily="18" charset="0"/>
                          <a:cs typeface="Times New Roman" pitchFamily="18" charset="0"/>
                        </a:rPr>
                        <a:t>Goats</a:t>
                      </a:r>
                      <a:endParaRPr lang="en-US" sz="1800" b="1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Orf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Brucellosis,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Leptospirosis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Anthrax 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4080967640"/>
                  </a:ext>
                </a:extLst>
              </a:tr>
              <a:tr h="73840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Pigs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Trichinosis,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Erysipelosis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b="1" dirty="0" err="1">
                          <a:latin typeface="Times New Roman" pitchFamily="18" charset="0"/>
                          <a:cs typeface="Times New Roman" pitchFamily="18" charset="0"/>
                        </a:rPr>
                        <a:t>Salmonellosis</a:t>
                      </a: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, Anthrax, Swine influenza, Japanese encephalitis 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3452343423"/>
                  </a:ext>
                </a:extLst>
              </a:tr>
              <a:tr h="94026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Poultry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latin typeface="Times New Roman" pitchFamily="18" charset="0"/>
                          <a:cs typeface="Times New Roman" pitchFamily="18" charset="0"/>
                        </a:rPr>
                        <a:t>Avian influenza, Newcastle disease virus conjunctivitis, Listeriosis, Mycobacterium avium, Toxoplasmosis</a:t>
                      </a:r>
                      <a:endParaRPr lang="en-US" sz="1800" b="1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707240389"/>
                  </a:ext>
                </a:extLst>
              </a:tr>
            </a:tbl>
          </a:graphicData>
        </a:graphic>
      </p:graphicFrame>
      <p:pic>
        <p:nvPicPr>
          <p:cNvPr id="5" name="Picture 14" descr="Our Clients | Jivesna Tech">
            <a:extLst>
              <a:ext uri="{FF2B5EF4-FFF2-40B4-BE49-F238E27FC236}">
                <a16:creationId xmlns:a16="http://schemas.microsoft.com/office/drawing/2014/main" id="{8AD786E0-EA11-4A7D-BF6A-597668A5FC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" y="-32208"/>
            <a:ext cx="1828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6" descr="Bihar Veterinary College - Wikipedia">
            <a:extLst>
              <a:ext uri="{FF2B5EF4-FFF2-40B4-BE49-F238E27FC236}">
                <a16:creationId xmlns:a16="http://schemas.microsoft.com/office/drawing/2014/main" id="{72475FC5-FEE7-4F49-B5CB-9DC7DD64F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422" y="3142"/>
            <a:ext cx="1517650" cy="1216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5328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2728" y="274638"/>
            <a:ext cx="5789694" cy="792162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200" b="1" dirty="0">
                <a:solidFill>
                  <a:schemeClr val="dk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Domiciliated animals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51646"/>
            <a:ext cx="8229600" cy="5101553"/>
          </a:xfrm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These are animals which live in close contact with human dwellings</a:t>
            </a:r>
          </a:p>
          <a:p>
            <a:pPr>
              <a:buFont typeface="Wingdings" pitchFamily="2" charset="2"/>
              <a:buChar char="v"/>
            </a:pPr>
            <a:r>
              <a:rPr lang="en-US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Maintenance of such animals 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 Increase in human population, 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 Inadequate sanitary measures, 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 Easy access to garbage dumps &amp; food materials etc</a:t>
            </a:r>
            <a:endParaRPr lang="en-US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8965246"/>
              </p:ext>
            </p:extLst>
          </p:nvPr>
        </p:nvGraphicFramePr>
        <p:xfrm>
          <a:off x="762000" y="3525273"/>
          <a:ext cx="6096000" cy="175260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33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6742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Animal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itchFamily="18" charset="0"/>
                          <a:cs typeface="Times New Roman" pitchFamily="18" charset="0"/>
                        </a:rPr>
                        <a:t>Disease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35858">
                <a:tc>
                  <a:txBody>
                    <a:bodyPr/>
                    <a:lstStyle/>
                    <a:p>
                      <a:pPr algn="just"/>
                      <a:r>
                        <a:rPr lang="en-US" sz="1800" kern="1200" dirty="0">
                          <a:latin typeface="Times New Roman" pitchFamily="18" charset="0"/>
                          <a:cs typeface="Times New Roman" pitchFamily="18" charset="0"/>
                        </a:rPr>
                        <a:t>Rats, Mice, bandicoots, badger etc. </a:t>
                      </a:r>
                      <a:endParaRPr lang="en-US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latin typeface="Times New Roman" pitchFamily="18" charset="0"/>
                          <a:cs typeface="Times New Roman" pitchFamily="18" charset="0"/>
                        </a:rPr>
                        <a:t>TB, </a:t>
                      </a:r>
                      <a:r>
                        <a:rPr lang="en-US" sz="1800" kern="1200" dirty="0" err="1">
                          <a:latin typeface="Times New Roman" pitchFamily="18" charset="0"/>
                          <a:cs typeface="Times New Roman" pitchFamily="18" charset="0"/>
                        </a:rPr>
                        <a:t>Leptospirosis</a:t>
                      </a:r>
                      <a:r>
                        <a:rPr lang="en-US" sz="1800" kern="1200" dirty="0">
                          <a:latin typeface="Times New Roman" pitchFamily="18" charset="0"/>
                          <a:cs typeface="Times New Roman" pitchFamily="18" charset="0"/>
                        </a:rPr>
                        <a:t>, rat bite fever, Hantan fever, Plague, Tularemia, </a:t>
                      </a:r>
                      <a:r>
                        <a:rPr lang="en-US" sz="1800" kern="1200" dirty="0" err="1">
                          <a:latin typeface="Times New Roman" pitchFamily="18" charset="0"/>
                          <a:cs typeface="Times New Roman" pitchFamily="18" charset="0"/>
                        </a:rPr>
                        <a:t>Murine</a:t>
                      </a:r>
                      <a:r>
                        <a:rPr lang="en-US" sz="1800" kern="1200" dirty="0">
                          <a:latin typeface="Times New Roman" pitchFamily="18" charset="0"/>
                          <a:cs typeface="Times New Roman" pitchFamily="18" charset="0"/>
                        </a:rPr>
                        <a:t> typhus</a:t>
                      </a:r>
                      <a:r>
                        <a:rPr lang="en-US" sz="1800" kern="1200" baseline="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en-US" dirty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just"/>
                      <a:endParaRPr lang="en-US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4338" name="Picture 2" descr="Rodent Identification: The difference between rats and mice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5334000"/>
            <a:ext cx="1676399" cy="1073150"/>
          </a:xfrm>
          <a:prstGeom prst="rect">
            <a:avLst/>
          </a:prstGeom>
          <a:noFill/>
        </p:spPr>
      </p:pic>
      <p:sp>
        <p:nvSpPr>
          <p:cNvPr id="14340" name="AutoShape 4" descr="Bandicoot Images, Stock Photos &amp; Vectors | Shutterstoc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4342" name="Picture 6" descr="Bandicoot Images, Stock Photos &amp; Vectors | Shuttersto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9451" y="3525273"/>
            <a:ext cx="1485900" cy="1981200"/>
          </a:xfrm>
          <a:prstGeom prst="rect">
            <a:avLst/>
          </a:prstGeom>
          <a:noFill/>
        </p:spPr>
      </p:pic>
      <p:sp>
        <p:nvSpPr>
          <p:cNvPr id="14344" name="AutoShape 8" descr="Eurasian Badger Facts | All About Badgers | DK Find Ou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4346" name="Picture 10" descr="Eurasian Badger Facts | All About Badgers | DK Find Ou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4400" y="5334000"/>
            <a:ext cx="1614071" cy="1066800"/>
          </a:xfrm>
          <a:prstGeom prst="rect">
            <a:avLst/>
          </a:prstGeom>
          <a:noFill/>
        </p:spPr>
      </p:pic>
      <p:pic>
        <p:nvPicPr>
          <p:cNvPr id="10" name="Picture 14" descr="Our Clients | Jivesna Tech">
            <a:extLst>
              <a:ext uri="{FF2B5EF4-FFF2-40B4-BE49-F238E27FC236}">
                <a16:creationId xmlns:a16="http://schemas.microsoft.com/office/drawing/2014/main" id="{B3B6D3B3-E7FB-4F89-A453-42C8D481FB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" y="-32208"/>
            <a:ext cx="1828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6" descr="Bihar Veterinary College - Wikipedia">
            <a:extLst>
              <a:ext uri="{FF2B5EF4-FFF2-40B4-BE49-F238E27FC236}">
                <a16:creationId xmlns:a16="http://schemas.microsoft.com/office/drawing/2014/main" id="{A3589242-DCDA-4EA4-AD8B-8F4074B3E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422" y="3142"/>
            <a:ext cx="1517650" cy="1216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2728" y="274638"/>
            <a:ext cx="5789694" cy="715962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Wild Animals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451646"/>
            <a:ext cx="8610600" cy="5177753"/>
          </a:xfrm>
          <a:ln>
            <a:solidFill>
              <a:schemeClr val="accent2"/>
            </a:solidFill>
          </a:ln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sz="2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Wild animals are the known host to a wide range of microorganisms</a:t>
            </a:r>
          </a:p>
          <a:p>
            <a:pPr>
              <a:buFont typeface="Wingdings" pitchFamily="2" charset="2"/>
              <a:buChar char="v"/>
            </a:pPr>
            <a:r>
              <a:rPr lang="en-US" sz="2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Alteration in ecology i.e. intrusion of human in forest area lead to emergence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600306"/>
              </p:ext>
            </p:extLst>
          </p:nvPr>
        </p:nvGraphicFramePr>
        <p:xfrm>
          <a:off x="460376" y="2362200"/>
          <a:ext cx="6778624" cy="4065144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17802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983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8984">
                <a:tc>
                  <a:txBody>
                    <a:bodyPr/>
                    <a:lstStyle/>
                    <a:p>
                      <a:r>
                        <a:rPr lang="en-US" b="1" dirty="0"/>
                        <a:t>Animals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                                     Diseases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2011"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Monkeys</a:t>
                      </a:r>
                    </a:p>
                    <a:p>
                      <a:pPr algn="just"/>
                      <a:endParaRPr lang="en-US" sz="1800" b="1" kern="1200" dirty="0"/>
                    </a:p>
                    <a:p>
                      <a:pPr algn="just"/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KFD</a:t>
                      </a:r>
                      <a:r>
                        <a:rPr lang="en-US" sz="1800" b="1" kern="1200" baseline="0" dirty="0"/>
                        <a:t> </a:t>
                      </a:r>
                      <a:r>
                        <a:rPr lang="en-US" sz="1800" b="1" kern="1200" dirty="0"/>
                        <a:t>, yellow fever in humans, tick typhus, CCHF, Q-fever, tularemia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3649"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Migratory birds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Avian influenza, West Nile virus, EEE, WEE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2011"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Skunks, ferrets, </a:t>
                      </a:r>
                    </a:p>
                    <a:p>
                      <a:pPr algn="just"/>
                      <a:r>
                        <a:rPr lang="en-US" sz="1800" b="1" kern="1200" dirty="0"/>
                        <a:t>bats, foxes, </a:t>
                      </a:r>
                    </a:p>
                    <a:p>
                      <a:pPr algn="just"/>
                      <a:r>
                        <a:rPr lang="en-US" sz="1800" b="1" kern="1200" dirty="0"/>
                        <a:t>wild dogs and cats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Rabies</a:t>
                      </a:r>
                    </a:p>
                    <a:p>
                      <a:pPr algn="just"/>
                      <a:r>
                        <a:rPr lang="en-US" sz="1800" b="1" kern="1200" dirty="0"/>
                        <a:t>Hare: Brucellosis, Yersiniosis, Tularemia, Listeriosis, Leptospirosis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3649"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Bison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 TB and Brucellosis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3649"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Wood mouse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Yersiniosis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3649"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Badgers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800" b="1" kern="1200" dirty="0"/>
                        <a:t>TB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6386" name="AutoShape 2" descr="Best 500+ Monkey Pictures [HD] | Download Free Images &amp; Stock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6388" name="Picture 4" descr="Best 500+ Monkey Pictures [HD] | Download Free Images &amp; Stock 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5200" y="2362200"/>
            <a:ext cx="1447799" cy="1327149"/>
          </a:xfrm>
          <a:prstGeom prst="rect">
            <a:avLst/>
          </a:prstGeom>
          <a:noFill/>
        </p:spPr>
      </p:pic>
      <p:sp>
        <p:nvSpPr>
          <p:cNvPr id="16390" name="AutoShape 6" descr="12 amazing facts about African wild dogs - Discover Wildlif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6392" name="Picture 8" descr="12 amazing facts about African wild dogs - Discover Wildlif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200" y="5105400"/>
            <a:ext cx="1447800" cy="1295400"/>
          </a:xfrm>
          <a:prstGeom prst="rect">
            <a:avLst/>
          </a:prstGeom>
          <a:noFill/>
        </p:spPr>
      </p:pic>
      <p:sp>
        <p:nvSpPr>
          <p:cNvPr id="16394" name="AutoShape 10" descr="Vampire Bats Know Sharing Blood With Friends Is Good Manners - The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6396" name="Picture 12" descr="Vampire Bats Know Sharing Blood With Friends Is Good Manners - The ..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15200" y="3733800"/>
            <a:ext cx="1447800" cy="1234440"/>
          </a:xfrm>
          <a:prstGeom prst="rect">
            <a:avLst/>
          </a:prstGeom>
          <a:noFill/>
        </p:spPr>
      </p:pic>
      <p:pic>
        <p:nvPicPr>
          <p:cNvPr id="11" name="Picture 14" descr="Our Clients | Jivesna Tech">
            <a:extLst>
              <a:ext uri="{FF2B5EF4-FFF2-40B4-BE49-F238E27FC236}">
                <a16:creationId xmlns:a16="http://schemas.microsoft.com/office/drawing/2014/main" id="{11937BF6-2116-4049-8038-D3EBD87C6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" y="-32208"/>
            <a:ext cx="1828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6" descr="Bihar Veterinary College - Wikipedia">
            <a:extLst>
              <a:ext uri="{FF2B5EF4-FFF2-40B4-BE49-F238E27FC236}">
                <a16:creationId xmlns:a16="http://schemas.microsoft.com/office/drawing/2014/main" id="{5FF5FC52-D000-43ED-956E-B489D5EE4C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422" y="3142"/>
            <a:ext cx="1517650" cy="1216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382" y="1356674"/>
            <a:ext cx="8780217" cy="5348926"/>
          </a:xfrm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Fishes, lizards, snakes, toads, turtles and frogs:</a:t>
            </a:r>
          </a:p>
          <a:p>
            <a:pPr algn="just"/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Fishes:</a:t>
            </a:r>
          </a:p>
          <a:p>
            <a:pPr lvl="1" algn="just"/>
            <a:r>
              <a:rPr lang="en-US" sz="2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Erysipelothrix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insidiosa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pPr lvl="1" algn="just"/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Clostridium botulinum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type E, 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septicum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</a:t>
            </a:r>
            <a:r>
              <a:rPr lang="en-US" sz="2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sporogenes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perfringens,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 algn="just"/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Listeria monocytogenes </a:t>
            </a:r>
          </a:p>
          <a:p>
            <a:pPr lvl="1" algn="just"/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Vibrio parahaemolyticus </a:t>
            </a:r>
          </a:p>
          <a:p>
            <a:pPr algn="just"/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Snakes and tortoises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lvl="1" algn="just"/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Salmonellae &amp;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Aeromonas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Lizards: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 algn="just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Tularemia, Brucellosis and Leishmaniasis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1F8D8E9-F72A-4AC9-9119-E2C34CD9CCE0}"/>
              </a:ext>
            </a:extLst>
          </p:cNvPr>
          <p:cNvSpPr txBox="1">
            <a:spLocks/>
          </p:cNvSpPr>
          <p:nvPr/>
        </p:nvSpPr>
        <p:spPr>
          <a:xfrm>
            <a:off x="1832728" y="274638"/>
            <a:ext cx="5789694" cy="6397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Cold-blooded</a:t>
            </a:r>
            <a:r>
              <a:rPr lang="en-US" sz="3200" b="1" dirty="0"/>
              <a:t> animals</a:t>
            </a:r>
            <a:endParaRPr 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MONSTER Fish Caught from the Beach - YouTube">
            <a:extLst>
              <a:ext uri="{FF2B5EF4-FFF2-40B4-BE49-F238E27FC236}">
                <a16:creationId xmlns:a16="http://schemas.microsoft.com/office/drawing/2014/main" id="{A7C1740F-C0D8-49B5-8839-8B28A51DE9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860" y="2971800"/>
            <a:ext cx="1631377" cy="141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n extraordinary feat pulled off by a lizard could suggest the ...">
            <a:extLst>
              <a:ext uri="{FF2B5EF4-FFF2-40B4-BE49-F238E27FC236}">
                <a16:creationId xmlns:a16="http://schemas.microsoft.com/office/drawing/2014/main" id="{C93109BF-1BBC-4B36-A6D6-F4374CB8D8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968" y="3131341"/>
            <a:ext cx="1517650" cy="125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iant tortoise who helped save species retires in Galapagos Islands">
            <a:extLst>
              <a:ext uri="{FF2B5EF4-FFF2-40B4-BE49-F238E27FC236}">
                <a16:creationId xmlns:a16="http://schemas.microsoft.com/office/drawing/2014/main" id="{0BF32660-23FD-453B-9458-222515B51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4388643"/>
            <a:ext cx="1797623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ix new lizard species found in Western Ghats - The Hindu">
            <a:extLst>
              <a:ext uri="{FF2B5EF4-FFF2-40B4-BE49-F238E27FC236}">
                <a16:creationId xmlns:a16="http://schemas.microsoft.com/office/drawing/2014/main" id="{D8ABE304-037D-428D-BD6C-22A2479FF0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1" b="27288"/>
          <a:stretch/>
        </p:blipFill>
        <p:spPr bwMode="auto">
          <a:xfrm>
            <a:off x="1395854" y="5625518"/>
            <a:ext cx="5257800" cy="1059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he world's biggest frogs build their own ponds | Science | AAAS">
            <a:extLst>
              <a:ext uri="{FF2B5EF4-FFF2-40B4-BE49-F238E27FC236}">
                <a16:creationId xmlns:a16="http://schemas.microsoft.com/office/drawing/2014/main" id="{A219382B-E696-4A79-964C-2BC25A2C3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654" y="5642800"/>
            <a:ext cx="2140523" cy="12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Our Clients | Jivesna Tech">
            <a:extLst>
              <a:ext uri="{FF2B5EF4-FFF2-40B4-BE49-F238E27FC236}">
                <a16:creationId xmlns:a16="http://schemas.microsoft.com/office/drawing/2014/main" id="{57954393-1ED7-46E6-AC6F-5B2B1E77FC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" y="-32208"/>
            <a:ext cx="1828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6" descr="Bihar Veterinary College - Wikipedia">
            <a:extLst>
              <a:ext uri="{FF2B5EF4-FFF2-40B4-BE49-F238E27FC236}">
                <a16:creationId xmlns:a16="http://schemas.microsoft.com/office/drawing/2014/main" id="{9050CE50-CB2A-4B01-AD3C-5CFF1EE1B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422" y="3142"/>
            <a:ext cx="1517650" cy="1216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394</TotalTime>
  <Words>395</Words>
  <Application>Microsoft Office PowerPoint</Application>
  <PresentationFormat>On-screen Show (4:3)</PresentationFormat>
  <Paragraphs>67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Times New Roman</vt:lpstr>
      <vt:lpstr>Wingdings</vt:lpstr>
      <vt:lpstr>Office Theme</vt:lpstr>
      <vt:lpstr> Role of animals in transmission of zoonotic diseases </vt:lpstr>
      <vt:lpstr>Domestic Animals</vt:lpstr>
      <vt:lpstr>PowerPoint Presentation</vt:lpstr>
      <vt:lpstr>Domiciliated animals</vt:lpstr>
      <vt:lpstr>Wild Animals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of animals in the transmission of zoonotic diseases</dc:title>
  <dc:creator>user</dc:creator>
  <cp:lastModifiedBy>drbhoomika1986@gmail.com</cp:lastModifiedBy>
  <cp:revision>14</cp:revision>
  <dcterms:created xsi:type="dcterms:W3CDTF">2006-08-16T00:00:00Z</dcterms:created>
  <dcterms:modified xsi:type="dcterms:W3CDTF">2021-02-23T05:12:02Z</dcterms:modified>
</cp:coreProperties>
</file>