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60" r:id="rId4"/>
    <p:sldId id="263" r:id="rId5"/>
    <p:sldId id="265" r:id="rId6"/>
    <p:sldId id="258" r:id="rId7"/>
    <p:sldId id="257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828B6D-3099-438B-B5B7-B88905DF6366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ADAC4-21AC-4B75-8F66-9549F3BF6BF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0705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DAC4-21AC-4B75-8F66-9549F3BF6BF0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387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32E29-D8C0-4B38-87B2-E14F04B8A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ADE8AE-5777-44D7-ABE1-72877C68B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92014-7768-4E12-A2A2-6823615D3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4A362-CBA1-4BD0-8142-30F3B02C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F9A17-FE02-450E-9A3D-B14378C39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953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28DD7-9696-411C-B9E8-63455F649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98BB66-0366-4134-A35B-93C0CB6E8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1B51D-B9CD-4D5C-AF41-456A99279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5991E-4AE8-48DD-907F-1D0134B9A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A4279-2397-4166-830F-8CE8E5DC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439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0D1A00-5764-42F0-A192-33156A59C7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6D5316-3B84-4F9B-95CE-94362A061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8B2E7-4D57-4C68-8658-556C0B22F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9076F-751B-4DCE-92F0-A25380AFA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F070C-E83A-4CAD-BB73-67076529E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904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FC44C-B2D4-4ECA-9B86-FE678055F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61EB5-DEE0-4F8F-A903-6BB469BB4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527A0-C849-405B-B2A0-94B1385A0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EDA8B-0DC6-499D-8BC6-1544BFBB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835C9-3257-4CA8-9040-0A2FF46D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096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E6B63-FB8E-4781-BA6C-03DAFF009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EC196-6AA2-46C6-A557-B9B8698CE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444B4-B5AF-49B1-987E-5A8D9C3D4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189F4-D651-4AD5-BF1E-6E7D6F58A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EB397-BEDE-47CC-BDF3-993E51856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041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424C0-4A6E-43A6-8BC4-C6A54C9BC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AB41F-6F24-4B83-BADE-2FF6488C9E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4A5C2F-ED20-452B-B874-CDFC67264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456FF-8002-4305-B7DB-489D614E9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6A355-4D09-466B-B13E-4F8651302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4209B-B25B-428A-8CE5-9B52B463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346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52C4B-9174-4160-9CB0-084D917B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9B6F8-B108-49B9-9732-F25761852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90096A-B85A-493A-AD89-6FC604D2A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E2ABCB-9C94-4D11-8208-4F6D26354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D5DCF-68BE-4D23-B49F-11EF7AD23F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5782A7-103F-4FE8-9A6D-F328AF4FD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12C95E-3BAA-4796-8E3A-961C293A3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CF5D46-F17A-4FE6-8420-D9C5890F9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350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35A32-4C05-4AF7-99C1-0A66D2E3B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9DE249-9A76-4DC0-93B3-908AB1E9E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7A9D46-A7B0-487B-BD79-F671678A8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3433F9-7728-4E99-87C7-287BA7125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98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8CF66A-A01B-4C83-9515-A2336CCCF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EB2E63-51A5-4CB6-B3D3-FC1298D6A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A335F9-AC97-48BF-9283-521552C1E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222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7209E-51F8-47D0-AAAF-ABD20EB98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04729-1310-4446-9A2A-A0DDBC14F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F1DA09-2F5C-4DDE-AD93-8A2D2AD5E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BD8CC-7D2F-4CE2-BE63-2543954D1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EF0EF-A8B7-4A90-8AD2-131358BE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ADF9E-697E-4CA5-A4B4-FCEEE8882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7783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94058-BCC4-45E8-AC58-A8ED31207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173BF7-9547-4B61-982A-3F504F687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2B2A3B-42EC-492A-A74B-B7181F1C0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32975-8BCF-4428-90F0-F41BCBE90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125C6-6A5D-4E70-8D84-AA3C216ED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8D054-3085-4409-8400-876592A3A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8024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74E64D-2A28-4D7A-8846-FCC42E2F8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3D243A-ECD4-4343-8A17-114894A1E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E202A-D067-419E-A8F9-43B53FC515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C8987-13C8-4BF1-953F-38DFFE899BEC}" type="datetimeFigureOut">
              <a:rPr lang="en-IN" smtClean="0"/>
              <a:t>18-06-2021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E9957-4699-4EE0-A0ED-1A76626EA3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260A1-BA9F-45A3-8A11-713249B1E6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8AE20-5704-44FA-B4EA-538F1DE8A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566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6074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F6C57E-287D-4BE9-AD94-9941A821C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7" y="4767072"/>
            <a:ext cx="5686972" cy="1625210"/>
          </a:xfrm>
        </p:spPr>
        <p:txBody>
          <a:bodyPr>
            <a:normAutofit/>
          </a:bodyPr>
          <a:lstStyle/>
          <a:p>
            <a:pPr algn="r"/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Virus disease</a:t>
            </a:r>
            <a:endParaRPr lang="en-I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Image result for nipah disease cycle">
            <a:extLst>
              <a:ext uri="{FF2B5EF4-FFF2-40B4-BE49-F238E27FC236}">
                <a16:creationId xmlns:a16="http://schemas.microsoft.com/office/drawing/2014/main" id="{CF4A9349-99CF-43D2-A353-D19268D80D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" r="1" b="12759"/>
          <a:stretch/>
        </p:blipFill>
        <p:spPr bwMode="auto">
          <a:xfrm>
            <a:off x="327547" y="321733"/>
            <a:ext cx="5883682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7" name="Rectangle 136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76188-2C96-4237-A606-69EC4C0EC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1229" y="321732"/>
            <a:ext cx="5659039" cy="6214534"/>
          </a:xfrm>
          <a:solidFill>
            <a:schemeClr val="tx1">
              <a:lumMod val="85000"/>
              <a:lumOff val="15000"/>
            </a:schemeClr>
          </a:solidFill>
        </p:spPr>
        <p:txBody>
          <a:bodyPr anchor="ctr">
            <a:normAutofit/>
          </a:bodyPr>
          <a:lstStyle/>
          <a:p>
            <a:pPr algn="just"/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Nipah</a:t>
            </a:r>
            <a:r>
              <a: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virus disease, caused by the </a:t>
            </a:r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Nipah</a:t>
            </a:r>
            <a:r>
              <a: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virus, disease is characterized by fever, constitutional symptoms and encephalitis, some time accompanied by respiratory illness</a:t>
            </a:r>
          </a:p>
          <a:p>
            <a:r>
              <a:rPr lang="en-IN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case fatality rate is estimated at </a:t>
            </a:r>
            <a:r>
              <a:rPr lang="en-I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40% to 75%</a:t>
            </a:r>
          </a:p>
          <a:p>
            <a:pPr algn="just"/>
            <a:r>
              <a:rPr lang="en-US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name originated from 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Sungai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village in the Malaysian Peninsula where pig farmers became ill with encephalitis</a:t>
            </a:r>
            <a:endParaRPr lang="en-IN" sz="24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14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5E484-44AE-4F69-82BB-7B39A444F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708"/>
            <a:ext cx="10515600" cy="668028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B9217-63B3-43E5-8660-F5F41BA48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5551"/>
            <a:ext cx="10515600" cy="5653669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Nipah virus was first recognized in </a:t>
            </a:r>
            <a:r>
              <a:rPr lang="en-I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1999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an outbreak among pig farmers in, Malaysia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 the 1999 outbreak: </a:t>
            </a:r>
          </a:p>
          <a:p>
            <a:pPr lvl="1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virus caused a relatively mild disease in pigs, </a:t>
            </a:r>
          </a:p>
          <a:p>
            <a:pPr lvl="1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 human cases with over 100 deaths </a:t>
            </a:r>
          </a:p>
          <a:p>
            <a:pPr lvl="1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a million pigs were euthanized, </a:t>
            </a:r>
          </a:p>
          <a:p>
            <a:pPr lvl="1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2001-Outbreak occur in Bangladesh in humans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Genetic sequencing confirmed this virus as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a strain different from the one identified in 1999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same year, another outbreak was identified retrospectively in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Siliguri, India with reports of person-to-person transmission in hospital settings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(Nosocomial transmission)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Unlike the Malaysian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outbreak, outbreaks occur almost annually in Bangladesh and have been reported several times in India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99952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780F8-7AB5-432A-BF17-CABF194F0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2033"/>
            <a:ext cx="10515600" cy="749996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Etiology and Host range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A05AE-D1CE-4F75-86C8-7F1444FD0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0207"/>
            <a:ext cx="10515600" cy="4870677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Caused by the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Paramyxoviridae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Genus-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Henipavirus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endParaRPr lang="en-US" dirty="0"/>
          </a:p>
          <a:p>
            <a:pPr lvl="1">
              <a:buFont typeface="Wingdings" panose="05000000000000000000" pitchFamily="2" charset="2"/>
              <a:buChar char="v"/>
            </a:pPr>
            <a:endParaRPr lang="en-IN" dirty="0"/>
          </a:p>
        </p:txBody>
      </p:sp>
      <p:pic>
        <p:nvPicPr>
          <p:cNvPr id="1028" name="Picture 4" descr="Image result for nipah virus stru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366" y="2676292"/>
            <a:ext cx="4794095" cy="337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teropus bat">
            <a:extLst>
              <a:ext uri="{FF2B5EF4-FFF2-40B4-BE49-F238E27FC236}">
                <a16:creationId xmlns:a16="http://schemas.microsoft.com/office/drawing/2014/main" id="{DC49EF72-F806-4046-A2D6-8F066BFAAD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09" r="-1" b="16056"/>
          <a:stretch/>
        </p:blipFill>
        <p:spPr bwMode="auto">
          <a:xfrm>
            <a:off x="6211229" y="3691054"/>
            <a:ext cx="5142571" cy="2364059"/>
          </a:xfrm>
          <a:prstGeom prst="rect">
            <a:avLst/>
          </a:prstGeom>
          <a:noFill/>
          <a:effectLst>
            <a:softEdge rad="5334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5DB0E21-B314-4D9E-B908-BEC2ACE5AB12}"/>
              </a:ext>
            </a:extLst>
          </p:cNvPr>
          <p:cNvSpPr txBox="1">
            <a:spLocks/>
          </p:cNvSpPr>
          <p:nvPr/>
        </p:nvSpPr>
        <p:spPr>
          <a:xfrm>
            <a:off x="6201812" y="1468328"/>
            <a:ext cx="4803637" cy="167994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sz="2000" dirty="0">
              <a:solidFill>
                <a:srgbClr val="000000"/>
              </a:solidFill>
            </a:endParaRPr>
          </a:p>
          <a:p>
            <a:pPr algn="just"/>
            <a:endParaRPr lang="en-IN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reservoir -</a:t>
            </a:r>
            <a:r>
              <a:rPr lang="en-IN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Pteropus</a:t>
            </a:r>
            <a:r>
              <a:rPr lang="en-I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 species and several other bat species in a number of countries</a:t>
            </a:r>
          </a:p>
          <a:p>
            <a:pPr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case of animals Pig  is mainly affected</a:t>
            </a:r>
            <a:endParaRPr lang="en-IN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IN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000" dirty="0">
              <a:solidFill>
                <a:srgbClr val="000000"/>
              </a:solidFill>
            </a:endParaRPr>
          </a:p>
          <a:p>
            <a:endParaRPr lang="en-IN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668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82FB9-D3D3-4954-AA35-F37D44F2D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1855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2752-76B9-4CC1-A1A2-8D27FB5BD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6980"/>
            <a:ext cx="10515600" cy="5679147"/>
          </a:xfrm>
          <a:solidFill>
            <a:schemeClr val="accent5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 of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virus to humans </a:t>
            </a:r>
          </a:p>
          <a:p>
            <a:pPr lvl="1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direct contact with infected bats</a:t>
            </a:r>
          </a:p>
          <a:p>
            <a:pPr lvl="1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Consumption of raw date palm sap contaminated with infectious bat excretions</a:t>
            </a:r>
          </a:p>
          <a:p>
            <a:pPr lvl="1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contact with infected pigs</a:t>
            </a:r>
          </a:p>
          <a:p>
            <a:pPr lvl="1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other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infected people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Person-to-person transmission of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virus in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Bangladesh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regularly reported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Malaysian outbreak –No person to person transmission were reported</a:t>
            </a:r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473" y="4204010"/>
            <a:ext cx="5977053" cy="2215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587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68C2A-435C-48BF-AF4E-7D46BBFFC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433" y="365126"/>
            <a:ext cx="10915185" cy="715530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 and Symptoms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5A427-726D-49F2-B3FD-57526DA67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25" y="1460665"/>
            <a:ext cx="8283497" cy="4716298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Human's</a:t>
            </a:r>
          </a:p>
          <a:p>
            <a:pPr lvl="1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Incubation period-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to 14 days</a:t>
            </a:r>
          </a:p>
          <a:p>
            <a:pPr lvl="1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Illness presents with 3-14 days of fever &amp; headache, followed by drowsiness, disorientation &amp; mental confusion </a:t>
            </a:r>
          </a:p>
          <a:p>
            <a:pPr lvl="1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Encephalitis</a:t>
            </a:r>
          </a:p>
          <a:p>
            <a:pPr lvl="1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signs and symptoms can progress to coma within 24-48 hours. </a:t>
            </a:r>
          </a:p>
          <a:p>
            <a:pPr lvl="1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patients have a respiratory illness during the early part of their infections, and half of the patients showing severe neurological signs showed also pulmonary signs. </a:t>
            </a:r>
          </a:p>
          <a:p>
            <a:pPr lvl="1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 sequelae following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virus infection have been noted, including 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persistent convulsions and personality changes</a:t>
            </a:r>
          </a:p>
          <a:p>
            <a:pPr lvl="1" algn="just"/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Latent infections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subsequent reactivation of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virus and death have also been reported months and even years after exposure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Image result for nipah virus stru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732" y="1460665"/>
            <a:ext cx="2864003" cy="4716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285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654" y="274638"/>
            <a:ext cx="10571356" cy="639762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653" y="1022911"/>
            <a:ext cx="10571357" cy="5135563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Initial symptoms are non specific, and the diagnosis is often not suspected at the time of presentation</a:t>
            </a:r>
          </a:p>
          <a:p>
            <a:pPr lvl="1"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Make difficult the diagnosis</a:t>
            </a:r>
          </a:p>
          <a:p>
            <a:pPr lvl="1"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Creates challenges in outbreak detection</a:t>
            </a:r>
          </a:p>
          <a:p>
            <a:pPr lvl="1"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Effective and timely infection control measures</a:t>
            </a:r>
          </a:p>
          <a:p>
            <a:pPr lvl="1"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Outbreak response activity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Factors effect the accuracy of the result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Quantity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Quality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Type 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Timing of the clinical samples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Time needed to transfer of the samples to the laboratory</a:t>
            </a:r>
          </a:p>
        </p:txBody>
      </p:sp>
      <p:sp>
        <p:nvSpPr>
          <p:cNvPr id="4" name="Rectangle 3"/>
          <p:cNvSpPr/>
          <p:nvPr/>
        </p:nvSpPr>
        <p:spPr>
          <a:xfrm>
            <a:off x="7248293" y="1767467"/>
            <a:ext cx="3813717" cy="36464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Diagnostic technique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Sample-Body fluid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Virus isolation by cell culture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PCR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RT-PCR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ELISA to diagnosis of the antibody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FE384-186B-4C59-A6D2-13B7B6639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153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B54DB-B6FE-463F-B369-46C34C4F9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8162"/>
            <a:ext cx="10515600" cy="485880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Supportive care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drug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ribavirin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been shown to be effective against the viruses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vitro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Passive immunization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-Human monoclonal antibody targeting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 glycoprotein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Evaluated in the post-exposure therapy in the ferret model and found to be of benefit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11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A4F1-17DB-40D3-A694-0AD811D65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7694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Prevention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CF833-6839-4F5E-B360-CEE5EECA0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240"/>
            <a:ext cx="10515600" cy="490572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/>
              <a:t>Avoiding exposure to sick pigs &amp; bats in endemic areas &amp; not drinking raw date palm sap </a:t>
            </a:r>
          </a:p>
          <a:p>
            <a:r>
              <a:rPr lang="en-US" dirty="0"/>
              <a:t>Surveillance and awareness will help prevent future outbreaks</a:t>
            </a:r>
          </a:p>
          <a:p>
            <a:r>
              <a:rPr lang="en-US" dirty="0"/>
              <a:t>Research is needed to better understand the ecology of bats and </a:t>
            </a:r>
            <a:r>
              <a:rPr lang="en-US" dirty="0" err="1"/>
              <a:t>Nipah</a:t>
            </a:r>
            <a:r>
              <a:rPr lang="en-US" dirty="0"/>
              <a:t> virus</a:t>
            </a:r>
          </a:p>
          <a:p>
            <a:r>
              <a:rPr lang="en-US" dirty="0"/>
              <a:t>Surveillance tools should include reliable laboratory assays for early detection of disease in communities and livestock</a:t>
            </a:r>
          </a:p>
          <a:p>
            <a:r>
              <a:rPr lang="en-US" dirty="0"/>
              <a:t>To avoid human-to-human infections in hospital settings (nosocomial)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>
                <a:solidFill>
                  <a:srgbClr val="FF0000"/>
                </a:solidFill>
              </a:rPr>
              <a:t>Vaccine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/>
              <a:t>A subunit vaccine, using the Hendra G protein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B0F0"/>
                </a:solidFill>
              </a:rPr>
              <a:t>Produces cross-protective antibodies against HENV and NIPV has been recently used in Australia to protect horses against Hendra virus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/>
              <a:t>This vaccine offers great potential for </a:t>
            </a:r>
            <a:r>
              <a:rPr lang="en-US" dirty="0" err="1"/>
              <a:t>henipavirus</a:t>
            </a:r>
            <a:r>
              <a:rPr lang="en-US" dirty="0"/>
              <a:t> protection in humans as well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6492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613</Words>
  <Application>Microsoft Office PowerPoint</Application>
  <PresentationFormat>Widescreen</PresentationFormat>
  <Paragraphs>74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Nipah Virus disease</vt:lpstr>
      <vt:lpstr>Introduction</vt:lpstr>
      <vt:lpstr>Etiology and Host range</vt:lpstr>
      <vt:lpstr>Transmission</vt:lpstr>
      <vt:lpstr>Sign and Symptoms</vt:lpstr>
      <vt:lpstr>Diagnosis</vt:lpstr>
      <vt:lpstr>Treatment</vt:lpstr>
      <vt:lpstr>Prevention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Nipah Virus disease</dc:title>
  <dc:creator>Epidemiology lab 1</dc:creator>
  <cp:lastModifiedBy>drbhoomika1986@gmail.com</cp:lastModifiedBy>
  <cp:revision>27</cp:revision>
  <dcterms:created xsi:type="dcterms:W3CDTF">2019-11-29T04:11:09Z</dcterms:created>
  <dcterms:modified xsi:type="dcterms:W3CDTF">2021-06-18T06:48:00Z</dcterms:modified>
</cp:coreProperties>
</file>