
<file path=[Content_Types].xml><?xml version="1.0" encoding="utf-8"?>
<Types xmlns="http://schemas.openxmlformats.org/package/2006/content-types">
  <Default Extension="bin" ContentType="application/vnd.openxmlformats-officedocument.oleObject"/>
  <Default Extension="emf" ContentType="image/x-emf"/>
  <Default Extension="gif" ContentType="image/gif"/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8"/>
  </p:notesMasterIdLst>
  <p:sldIdLst>
    <p:sldId id="256" r:id="rId2"/>
    <p:sldId id="257" r:id="rId3"/>
    <p:sldId id="320" r:id="rId4"/>
    <p:sldId id="266" r:id="rId5"/>
    <p:sldId id="260" r:id="rId6"/>
    <p:sldId id="265" r:id="rId7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81" d="100"/>
          <a:sy n="81" d="100"/>
        </p:scale>
        <p:origin x="1498" y="6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F0CE31E6-894B-4562-A8F2-141453BB5E42}" type="doc">
      <dgm:prSet loTypeId="urn:microsoft.com/office/officeart/2005/8/layout/cycle1" loCatId="cycle" qsTypeId="urn:microsoft.com/office/officeart/2005/8/quickstyle/simple3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4F8D37A4-28DB-4DB3-93B4-06240CE29E04}">
      <dgm:prSet phldrT="[Text]" custT="1"/>
      <dgm:spPr>
        <a:ln>
          <a:solidFill>
            <a:schemeClr val="tx2">
              <a:lumMod val="60000"/>
              <a:lumOff val="40000"/>
            </a:schemeClr>
          </a:solidFill>
        </a:ln>
      </dgm:spPr>
      <dgm:t>
        <a:bodyPr/>
        <a:lstStyle/>
        <a:p>
          <a:r>
            <a:rPr lang="en-US" sz="2000" b="1" dirty="0">
              <a:latin typeface="Times New Roman" pitchFamily="18" charset="0"/>
              <a:cs typeface="Times New Roman" pitchFamily="18" charset="0"/>
            </a:rPr>
            <a:t>Income &amp; economic status</a:t>
          </a:r>
          <a:endParaRPr lang="en-US" sz="2000" dirty="0"/>
        </a:p>
      </dgm:t>
    </dgm:pt>
    <dgm:pt modelId="{4E86BBF9-8E68-4CD9-9D4D-16EF53D88C49}" type="parTrans" cxnId="{A033DA0D-AF83-4F47-B597-6477BFE79F61}">
      <dgm:prSet/>
      <dgm:spPr/>
      <dgm:t>
        <a:bodyPr/>
        <a:lstStyle/>
        <a:p>
          <a:endParaRPr lang="en-US"/>
        </a:p>
      </dgm:t>
    </dgm:pt>
    <dgm:pt modelId="{EF0260DD-4F31-4286-A478-4E802AD871F4}" type="sibTrans" cxnId="{A033DA0D-AF83-4F47-B597-6477BFE79F61}">
      <dgm:prSet/>
      <dgm:spPr/>
      <dgm:t>
        <a:bodyPr/>
        <a:lstStyle/>
        <a:p>
          <a:endParaRPr lang="en-US"/>
        </a:p>
      </dgm:t>
    </dgm:pt>
    <dgm:pt modelId="{5145D296-595F-4FA0-90D9-EFFFA1E58472}">
      <dgm:prSet custT="1"/>
      <dgm:spPr>
        <a:ln>
          <a:solidFill>
            <a:schemeClr val="accent6">
              <a:lumMod val="60000"/>
              <a:lumOff val="40000"/>
            </a:schemeClr>
          </a:solidFill>
        </a:ln>
      </dgm:spPr>
      <dgm:t>
        <a:bodyPr/>
        <a:lstStyle/>
        <a:p>
          <a:r>
            <a:rPr lang="en-US" sz="2000" b="1" dirty="0">
              <a:latin typeface="Times New Roman" pitchFamily="18" charset="0"/>
              <a:cs typeface="Times New Roman" pitchFamily="18" charset="0"/>
            </a:rPr>
            <a:t>Nutrition</a:t>
          </a:r>
        </a:p>
      </dgm:t>
    </dgm:pt>
    <dgm:pt modelId="{16B41310-7D70-47B8-A3D3-95F2920171DA}" type="parTrans" cxnId="{30D62884-691B-406B-9E82-9FF626DFE54F}">
      <dgm:prSet/>
      <dgm:spPr/>
      <dgm:t>
        <a:bodyPr/>
        <a:lstStyle/>
        <a:p>
          <a:endParaRPr lang="en-US"/>
        </a:p>
      </dgm:t>
    </dgm:pt>
    <dgm:pt modelId="{575750AC-DAE7-4E5B-A5BE-F64CC3215C58}" type="sibTrans" cxnId="{30D62884-691B-406B-9E82-9FF626DFE54F}">
      <dgm:prSet/>
      <dgm:spPr/>
      <dgm:t>
        <a:bodyPr/>
        <a:lstStyle/>
        <a:p>
          <a:endParaRPr lang="en-US"/>
        </a:p>
      </dgm:t>
    </dgm:pt>
    <dgm:pt modelId="{26A76B91-2834-470A-A6CD-2D74017A1424}">
      <dgm:prSet custT="1"/>
      <dgm:spPr>
        <a:ln>
          <a:solidFill>
            <a:schemeClr val="accent5">
              <a:lumMod val="60000"/>
              <a:lumOff val="40000"/>
            </a:schemeClr>
          </a:solidFill>
        </a:ln>
      </dgm:spPr>
      <dgm:t>
        <a:bodyPr/>
        <a:lstStyle/>
        <a:p>
          <a:r>
            <a:rPr lang="en-US" sz="2000" b="1" dirty="0">
              <a:latin typeface="Times New Roman" pitchFamily="18" charset="0"/>
              <a:cs typeface="Times New Roman" pitchFamily="18" charset="0"/>
            </a:rPr>
            <a:t>Education</a:t>
          </a:r>
        </a:p>
      </dgm:t>
    </dgm:pt>
    <dgm:pt modelId="{5A40B75A-FF98-4AFC-BF60-BBE7C97ABCE1}" type="parTrans" cxnId="{2D30CA1C-8A11-4170-A599-619749EEA099}">
      <dgm:prSet/>
      <dgm:spPr/>
      <dgm:t>
        <a:bodyPr/>
        <a:lstStyle/>
        <a:p>
          <a:endParaRPr lang="en-US"/>
        </a:p>
      </dgm:t>
    </dgm:pt>
    <dgm:pt modelId="{01FF4868-64A7-48D8-9F93-5DB685D016AD}" type="sibTrans" cxnId="{2D30CA1C-8A11-4170-A599-619749EEA099}">
      <dgm:prSet/>
      <dgm:spPr/>
      <dgm:t>
        <a:bodyPr/>
        <a:lstStyle/>
        <a:p>
          <a:endParaRPr lang="en-US"/>
        </a:p>
      </dgm:t>
    </dgm:pt>
    <dgm:pt modelId="{10F4775A-5473-4380-AB92-FBE535504007}">
      <dgm:prSet custT="1"/>
      <dgm:spPr>
        <a:ln>
          <a:solidFill>
            <a:schemeClr val="accent6">
              <a:lumMod val="75000"/>
            </a:schemeClr>
          </a:solidFill>
        </a:ln>
      </dgm:spPr>
      <dgm:t>
        <a:bodyPr/>
        <a:lstStyle/>
        <a:p>
          <a:r>
            <a:rPr lang="en-US" sz="2000" b="1" dirty="0">
              <a:latin typeface="Times New Roman" pitchFamily="18" charset="0"/>
              <a:cs typeface="Times New Roman" pitchFamily="18" charset="0"/>
            </a:rPr>
            <a:t>Political system of the country</a:t>
          </a:r>
        </a:p>
      </dgm:t>
    </dgm:pt>
    <dgm:pt modelId="{CBB5DA05-745E-49A1-9CD8-078E4774D213}" type="parTrans" cxnId="{8E624098-6042-41D0-AF54-9E99AD87A8F1}">
      <dgm:prSet/>
      <dgm:spPr/>
      <dgm:t>
        <a:bodyPr/>
        <a:lstStyle/>
        <a:p>
          <a:endParaRPr lang="en-US"/>
        </a:p>
      </dgm:t>
    </dgm:pt>
    <dgm:pt modelId="{4073E115-30F6-4A04-ACDC-3DAB3BFBE85A}" type="sibTrans" cxnId="{8E624098-6042-41D0-AF54-9E99AD87A8F1}">
      <dgm:prSet/>
      <dgm:spPr/>
      <dgm:t>
        <a:bodyPr/>
        <a:lstStyle/>
        <a:p>
          <a:endParaRPr lang="en-US"/>
        </a:p>
      </dgm:t>
    </dgm:pt>
    <dgm:pt modelId="{0EAF56C4-47BE-4A1D-BFB9-A0326E36B418}" type="pres">
      <dgm:prSet presAssocID="{F0CE31E6-894B-4562-A8F2-141453BB5E42}" presName="cycle" presStyleCnt="0">
        <dgm:presLayoutVars>
          <dgm:dir/>
          <dgm:resizeHandles val="exact"/>
        </dgm:presLayoutVars>
      </dgm:prSet>
      <dgm:spPr/>
    </dgm:pt>
    <dgm:pt modelId="{3F6C882E-7EBF-490E-953F-F64AF55D025F}" type="pres">
      <dgm:prSet presAssocID="{4F8D37A4-28DB-4DB3-93B4-06240CE29E04}" presName="dummy" presStyleCnt="0"/>
      <dgm:spPr/>
    </dgm:pt>
    <dgm:pt modelId="{AA2D34B1-6DB8-4A99-BC25-C4B28E2D658C}" type="pres">
      <dgm:prSet presAssocID="{4F8D37A4-28DB-4DB3-93B4-06240CE29E04}" presName="node" presStyleLbl="revTx" presStyleIdx="0" presStyleCnt="4" custScaleX="109160" custScaleY="92258" custRadScaleRad="117245" custRadScaleInc="54990">
        <dgm:presLayoutVars>
          <dgm:bulletEnabled val="1"/>
        </dgm:presLayoutVars>
      </dgm:prSet>
      <dgm:spPr/>
    </dgm:pt>
    <dgm:pt modelId="{445B354A-95A8-4BC0-83D5-530F624B0C36}" type="pres">
      <dgm:prSet presAssocID="{EF0260DD-4F31-4286-A478-4E802AD871F4}" presName="sibTrans" presStyleLbl="node1" presStyleIdx="0" presStyleCnt="4" custLinFactNeighborX="247" custLinFactNeighborY="569"/>
      <dgm:spPr/>
    </dgm:pt>
    <dgm:pt modelId="{C7B4D042-803C-46D9-A6D4-0D61BB98E177}" type="pres">
      <dgm:prSet presAssocID="{5145D296-595F-4FA0-90D9-EFFFA1E58472}" presName="dummy" presStyleCnt="0"/>
      <dgm:spPr/>
    </dgm:pt>
    <dgm:pt modelId="{979A81E9-A7E4-4A4E-BA44-D21167028F88}" type="pres">
      <dgm:prSet presAssocID="{5145D296-595F-4FA0-90D9-EFFFA1E58472}" presName="node" presStyleLbl="revTx" presStyleIdx="1" presStyleCnt="4" custRadScaleRad="126357" custRadScaleInc="-10705">
        <dgm:presLayoutVars>
          <dgm:bulletEnabled val="1"/>
        </dgm:presLayoutVars>
      </dgm:prSet>
      <dgm:spPr/>
    </dgm:pt>
    <dgm:pt modelId="{EE02517B-2958-4AF0-A45E-77CDF17E3C8F}" type="pres">
      <dgm:prSet presAssocID="{575750AC-DAE7-4E5B-A5BE-F64CC3215C58}" presName="sibTrans" presStyleLbl="node1" presStyleIdx="1" presStyleCnt="4" custLinFactNeighborX="3034" custLinFactNeighborY="1171"/>
      <dgm:spPr/>
    </dgm:pt>
    <dgm:pt modelId="{7BCAECA2-2B01-401E-B5C9-9422A4C6108B}" type="pres">
      <dgm:prSet presAssocID="{10F4775A-5473-4380-AB92-FBE535504007}" presName="dummy" presStyleCnt="0"/>
      <dgm:spPr/>
    </dgm:pt>
    <dgm:pt modelId="{78F22F2E-F5A5-4D84-BBC8-7F18AC321791}" type="pres">
      <dgm:prSet presAssocID="{10F4775A-5473-4380-AB92-FBE535504007}" presName="node" presStyleLbl="revTx" presStyleIdx="2" presStyleCnt="4" custRadScaleRad="109826" custRadScaleInc="8347">
        <dgm:presLayoutVars>
          <dgm:bulletEnabled val="1"/>
        </dgm:presLayoutVars>
      </dgm:prSet>
      <dgm:spPr/>
    </dgm:pt>
    <dgm:pt modelId="{F86D5357-EB5B-41EA-B098-E19BF57973B6}" type="pres">
      <dgm:prSet presAssocID="{4073E115-30F6-4A04-ACDC-3DAB3BFBE85A}" presName="sibTrans" presStyleLbl="node1" presStyleIdx="2" presStyleCnt="4"/>
      <dgm:spPr/>
    </dgm:pt>
    <dgm:pt modelId="{75760C79-D52D-4994-A08E-2E46A3F77B34}" type="pres">
      <dgm:prSet presAssocID="{26A76B91-2834-470A-A6CD-2D74017A1424}" presName="dummy" presStyleCnt="0"/>
      <dgm:spPr/>
    </dgm:pt>
    <dgm:pt modelId="{9A6619D0-CBAB-4A0E-B81C-72DF922A1902}" type="pres">
      <dgm:prSet presAssocID="{26A76B91-2834-470A-A6CD-2D74017A1424}" presName="node" presStyleLbl="revTx" presStyleIdx="3" presStyleCnt="4" custScaleX="118672" custScaleY="80787" custRadScaleRad="99093" custRadScaleInc="-10307">
        <dgm:presLayoutVars>
          <dgm:bulletEnabled val="1"/>
        </dgm:presLayoutVars>
      </dgm:prSet>
      <dgm:spPr/>
    </dgm:pt>
    <dgm:pt modelId="{1955FBAA-3602-484E-BCA9-0B2416613EEB}" type="pres">
      <dgm:prSet presAssocID="{01FF4868-64A7-48D8-9F93-5DB685D016AD}" presName="sibTrans" presStyleLbl="node1" presStyleIdx="3" presStyleCnt="4" custScaleX="91704" custScaleY="92894"/>
      <dgm:spPr/>
    </dgm:pt>
  </dgm:ptLst>
  <dgm:cxnLst>
    <dgm:cxn modelId="{31538303-CF3C-4F64-AD42-D162436EA2FB}" type="presOf" srcId="{10F4775A-5473-4380-AB92-FBE535504007}" destId="{78F22F2E-F5A5-4D84-BBC8-7F18AC321791}" srcOrd="0" destOrd="0" presId="urn:microsoft.com/office/officeart/2005/8/layout/cycle1"/>
    <dgm:cxn modelId="{A033DA0D-AF83-4F47-B597-6477BFE79F61}" srcId="{F0CE31E6-894B-4562-A8F2-141453BB5E42}" destId="{4F8D37A4-28DB-4DB3-93B4-06240CE29E04}" srcOrd="0" destOrd="0" parTransId="{4E86BBF9-8E68-4CD9-9D4D-16EF53D88C49}" sibTransId="{EF0260DD-4F31-4286-A478-4E802AD871F4}"/>
    <dgm:cxn modelId="{E360B711-6531-457D-A7EF-7AF8AD242738}" type="presOf" srcId="{4073E115-30F6-4A04-ACDC-3DAB3BFBE85A}" destId="{F86D5357-EB5B-41EA-B098-E19BF57973B6}" srcOrd="0" destOrd="0" presId="urn:microsoft.com/office/officeart/2005/8/layout/cycle1"/>
    <dgm:cxn modelId="{2D30CA1C-8A11-4170-A599-619749EEA099}" srcId="{F0CE31E6-894B-4562-A8F2-141453BB5E42}" destId="{26A76B91-2834-470A-A6CD-2D74017A1424}" srcOrd="3" destOrd="0" parTransId="{5A40B75A-FF98-4AFC-BF60-BBE7C97ABCE1}" sibTransId="{01FF4868-64A7-48D8-9F93-5DB685D016AD}"/>
    <dgm:cxn modelId="{0529663A-E774-4595-94C1-4C52E5D2F823}" type="presOf" srcId="{4F8D37A4-28DB-4DB3-93B4-06240CE29E04}" destId="{AA2D34B1-6DB8-4A99-BC25-C4B28E2D658C}" srcOrd="0" destOrd="0" presId="urn:microsoft.com/office/officeart/2005/8/layout/cycle1"/>
    <dgm:cxn modelId="{739F0F47-DF4F-4BA3-A0DA-A2F98B507F2B}" type="presOf" srcId="{F0CE31E6-894B-4562-A8F2-141453BB5E42}" destId="{0EAF56C4-47BE-4A1D-BFB9-A0326E36B418}" srcOrd="0" destOrd="0" presId="urn:microsoft.com/office/officeart/2005/8/layout/cycle1"/>
    <dgm:cxn modelId="{38FC2754-A00A-4AC7-9B9F-4F3CA51F2EFA}" type="presOf" srcId="{26A76B91-2834-470A-A6CD-2D74017A1424}" destId="{9A6619D0-CBAB-4A0E-B81C-72DF922A1902}" srcOrd="0" destOrd="0" presId="urn:microsoft.com/office/officeart/2005/8/layout/cycle1"/>
    <dgm:cxn modelId="{30D62884-691B-406B-9E82-9FF626DFE54F}" srcId="{F0CE31E6-894B-4562-A8F2-141453BB5E42}" destId="{5145D296-595F-4FA0-90D9-EFFFA1E58472}" srcOrd="1" destOrd="0" parTransId="{16B41310-7D70-47B8-A3D3-95F2920171DA}" sibTransId="{575750AC-DAE7-4E5B-A5BE-F64CC3215C58}"/>
    <dgm:cxn modelId="{8E624098-6042-41D0-AF54-9E99AD87A8F1}" srcId="{F0CE31E6-894B-4562-A8F2-141453BB5E42}" destId="{10F4775A-5473-4380-AB92-FBE535504007}" srcOrd="2" destOrd="0" parTransId="{CBB5DA05-745E-49A1-9CD8-078E4774D213}" sibTransId="{4073E115-30F6-4A04-ACDC-3DAB3BFBE85A}"/>
    <dgm:cxn modelId="{606AB4A2-9CBB-426B-B5B8-44A1FBFC11CC}" type="presOf" srcId="{5145D296-595F-4FA0-90D9-EFFFA1E58472}" destId="{979A81E9-A7E4-4A4E-BA44-D21167028F88}" srcOrd="0" destOrd="0" presId="urn:microsoft.com/office/officeart/2005/8/layout/cycle1"/>
    <dgm:cxn modelId="{CE0DC9D3-D240-4051-B2F6-D7F27FE8C04C}" type="presOf" srcId="{01FF4868-64A7-48D8-9F93-5DB685D016AD}" destId="{1955FBAA-3602-484E-BCA9-0B2416613EEB}" srcOrd="0" destOrd="0" presId="urn:microsoft.com/office/officeart/2005/8/layout/cycle1"/>
    <dgm:cxn modelId="{6DBF7CD7-CACB-4F06-A972-346FBE4B4AF0}" type="presOf" srcId="{EF0260DD-4F31-4286-A478-4E802AD871F4}" destId="{445B354A-95A8-4BC0-83D5-530F624B0C36}" srcOrd="0" destOrd="0" presId="urn:microsoft.com/office/officeart/2005/8/layout/cycle1"/>
    <dgm:cxn modelId="{340630DD-16EC-4B68-B19D-C50299604E5B}" type="presOf" srcId="{575750AC-DAE7-4E5B-A5BE-F64CC3215C58}" destId="{EE02517B-2958-4AF0-A45E-77CDF17E3C8F}" srcOrd="0" destOrd="0" presId="urn:microsoft.com/office/officeart/2005/8/layout/cycle1"/>
    <dgm:cxn modelId="{CD34347D-8FF2-462A-B482-F0F785823410}" type="presParOf" srcId="{0EAF56C4-47BE-4A1D-BFB9-A0326E36B418}" destId="{3F6C882E-7EBF-490E-953F-F64AF55D025F}" srcOrd="0" destOrd="0" presId="urn:microsoft.com/office/officeart/2005/8/layout/cycle1"/>
    <dgm:cxn modelId="{849188D2-2C33-4B8F-9357-9493C4ABD501}" type="presParOf" srcId="{0EAF56C4-47BE-4A1D-BFB9-A0326E36B418}" destId="{AA2D34B1-6DB8-4A99-BC25-C4B28E2D658C}" srcOrd="1" destOrd="0" presId="urn:microsoft.com/office/officeart/2005/8/layout/cycle1"/>
    <dgm:cxn modelId="{80F42CD4-2C00-4795-A44C-61F269984F0A}" type="presParOf" srcId="{0EAF56C4-47BE-4A1D-BFB9-A0326E36B418}" destId="{445B354A-95A8-4BC0-83D5-530F624B0C36}" srcOrd="2" destOrd="0" presId="urn:microsoft.com/office/officeart/2005/8/layout/cycle1"/>
    <dgm:cxn modelId="{CA7F463C-EA90-4587-8FD6-21F26C2FB2B8}" type="presParOf" srcId="{0EAF56C4-47BE-4A1D-BFB9-A0326E36B418}" destId="{C7B4D042-803C-46D9-A6D4-0D61BB98E177}" srcOrd="3" destOrd="0" presId="urn:microsoft.com/office/officeart/2005/8/layout/cycle1"/>
    <dgm:cxn modelId="{529B7C06-84D1-446F-9FD5-717A63B74F99}" type="presParOf" srcId="{0EAF56C4-47BE-4A1D-BFB9-A0326E36B418}" destId="{979A81E9-A7E4-4A4E-BA44-D21167028F88}" srcOrd="4" destOrd="0" presId="urn:microsoft.com/office/officeart/2005/8/layout/cycle1"/>
    <dgm:cxn modelId="{207BFDEE-773E-4169-B9C7-BDF05231C001}" type="presParOf" srcId="{0EAF56C4-47BE-4A1D-BFB9-A0326E36B418}" destId="{EE02517B-2958-4AF0-A45E-77CDF17E3C8F}" srcOrd="5" destOrd="0" presId="urn:microsoft.com/office/officeart/2005/8/layout/cycle1"/>
    <dgm:cxn modelId="{44B865E3-A293-43DE-ACB2-98F82FC75563}" type="presParOf" srcId="{0EAF56C4-47BE-4A1D-BFB9-A0326E36B418}" destId="{7BCAECA2-2B01-401E-B5C9-9422A4C6108B}" srcOrd="6" destOrd="0" presId="urn:microsoft.com/office/officeart/2005/8/layout/cycle1"/>
    <dgm:cxn modelId="{24E17494-F4EF-414E-8D60-AC8C6C50E2E0}" type="presParOf" srcId="{0EAF56C4-47BE-4A1D-BFB9-A0326E36B418}" destId="{78F22F2E-F5A5-4D84-BBC8-7F18AC321791}" srcOrd="7" destOrd="0" presId="urn:microsoft.com/office/officeart/2005/8/layout/cycle1"/>
    <dgm:cxn modelId="{070E9783-4C4E-4804-BD0B-51596FFB68C8}" type="presParOf" srcId="{0EAF56C4-47BE-4A1D-BFB9-A0326E36B418}" destId="{F86D5357-EB5B-41EA-B098-E19BF57973B6}" srcOrd="8" destOrd="0" presId="urn:microsoft.com/office/officeart/2005/8/layout/cycle1"/>
    <dgm:cxn modelId="{91C4C0D0-23B4-4390-815C-C322B08B11A7}" type="presParOf" srcId="{0EAF56C4-47BE-4A1D-BFB9-A0326E36B418}" destId="{75760C79-D52D-4994-A08E-2E46A3F77B34}" srcOrd="9" destOrd="0" presId="urn:microsoft.com/office/officeart/2005/8/layout/cycle1"/>
    <dgm:cxn modelId="{7807693D-3FF0-44A6-864B-A17FAD6F27A5}" type="presParOf" srcId="{0EAF56C4-47BE-4A1D-BFB9-A0326E36B418}" destId="{9A6619D0-CBAB-4A0E-B81C-72DF922A1902}" srcOrd="10" destOrd="0" presId="urn:microsoft.com/office/officeart/2005/8/layout/cycle1"/>
    <dgm:cxn modelId="{6293435E-BC4D-4E2F-9702-230A83AEC680}" type="presParOf" srcId="{0EAF56C4-47BE-4A1D-BFB9-A0326E36B418}" destId="{1955FBAA-3602-484E-BCA9-0B2416613EEB}" srcOrd="11" destOrd="0" presId="urn:microsoft.com/office/officeart/2005/8/layout/cycle1"/>
  </dgm:cxnLst>
  <dgm:bg>
    <a:solidFill>
      <a:schemeClr val="bg2">
        <a:lumMod val="90000"/>
      </a:schemeClr>
    </a:solidFill>
  </dgm:bg>
  <dgm:whole>
    <a:ln>
      <a:solidFill>
        <a:schemeClr val="accent6">
          <a:lumMod val="60000"/>
          <a:lumOff val="40000"/>
        </a:schemeClr>
      </a:solidFill>
    </a:ln>
  </dgm:whole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AA2D34B1-6DB8-4A99-BC25-C4B28E2D658C}">
      <dsp:nvSpPr>
        <dsp:cNvPr id="0" name=""/>
        <dsp:cNvSpPr/>
      </dsp:nvSpPr>
      <dsp:spPr>
        <a:xfrm>
          <a:off x="2315789" y="324728"/>
          <a:ext cx="1265610" cy="1069646"/>
        </a:xfrm>
        <a:prstGeom prst="rect">
          <a:avLst/>
        </a:prstGeom>
        <a:noFill/>
        <a:ln>
          <a:solidFill>
            <a:schemeClr val="tx2">
              <a:lumMod val="60000"/>
              <a:lumOff val="40000"/>
            </a:schemeClr>
          </a:solidFill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latin typeface="Times New Roman" pitchFamily="18" charset="0"/>
              <a:cs typeface="Times New Roman" pitchFamily="18" charset="0"/>
            </a:rPr>
            <a:t>Income &amp; economic status</a:t>
          </a:r>
          <a:endParaRPr lang="en-US" sz="2000" kern="1200" dirty="0"/>
        </a:p>
      </dsp:txBody>
      <dsp:txXfrm>
        <a:off x="2315789" y="324728"/>
        <a:ext cx="1265610" cy="1069646"/>
      </dsp:txXfrm>
    </dsp:sp>
    <dsp:sp modelId="{445B354A-95A8-4BC0-83D5-530F624B0C36}">
      <dsp:nvSpPr>
        <dsp:cNvPr id="0" name=""/>
        <dsp:cNvSpPr/>
      </dsp:nvSpPr>
      <dsp:spPr>
        <a:xfrm>
          <a:off x="311181" y="432053"/>
          <a:ext cx="3273584" cy="3273584"/>
        </a:xfrm>
        <a:prstGeom prst="circularArrow">
          <a:avLst>
            <a:gd name="adj1" fmla="val 6906"/>
            <a:gd name="adj2" fmla="val 465691"/>
            <a:gd name="adj3" fmla="val 21299788"/>
            <a:gd name="adj4" fmla="val 19913279"/>
            <a:gd name="adj5" fmla="val 8057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1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</dsp:sp>
    <dsp:sp modelId="{979A81E9-A7E4-4A4E-BA44-D21167028F88}">
      <dsp:nvSpPr>
        <dsp:cNvPr id="0" name=""/>
        <dsp:cNvSpPr/>
      </dsp:nvSpPr>
      <dsp:spPr>
        <a:xfrm>
          <a:off x="2421991" y="2117191"/>
          <a:ext cx="1159408" cy="1159408"/>
        </a:xfrm>
        <a:prstGeom prst="rect">
          <a:avLst/>
        </a:prstGeom>
        <a:noFill/>
        <a:ln>
          <a:solidFill>
            <a:schemeClr val="accent6">
              <a:lumMod val="60000"/>
              <a:lumOff val="40000"/>
            </a:schemeClr>
          </a:solidFill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latin typeface="Times New Roman" pitchFamily="18" charset="0"/>
              <a:cs typeface="Times New Roman" pitchFamily="18" charset="0"/>
            </a:rPr>
            <a:t>Nutrition</a:t>
          </a:r>
        </a:p>
      </dsp:txBody>
      <dsp:txXfrm>
        <a:off x="2421991" y="2117191"/>
        <a:ext cx="1159408" cy="1159408"/>
      </dsp:txXfrm>
    </dsp:sp>
    <dsp:sp modelId="{EE02517B-2958-4AF0-A45E-77CDF17E3C8F}">
      <dsp:nvSpPr>
        <dsp:cNvPr id="0" name=""/>
        <dsp:cNvSpPr/>
      </dsp:nvSpPr>
      <dsp:spPr>
        <a:xfrm>
          <a:off x="353297" y="225501"/>
          <a:ext cx="3273584" cy="3273584"/>
        </a:xfrm>
        <a:prstGeom prst="circularArrow">
          <a:avLst>
            <a:gd name="adj1" fmla="val 6906"/>
            <a:gd name="adj2" fmla="val 465691"/>
            <a:gd name="adj3" fmla="val 6546466"/>
            <a:gd name="adj4" fmla="val 4053801"/>
            <a:gd name="adj5" fmla="val 8057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1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</dsp:sp>
    <dsp:sp modelId="{78F22F2E-F5A5-4D84-BBC8-7F18AC321791}">
      <dsp:nvSpPr>
        <dsp:cNvPr id="0" name=""/>
        <dsp:cNvSpPr/>
      </dsp:nvSpPr>
      <dsp:spPr>
        <a:xfrm>
          <a:off x="102297" y="2091244"/>
          <a:ext cx="1159408" cy="1159408"/>
        </a:xfrm>
        <a:prstGeom prst="rect">
          <a:avLst/>
        </a:prstGeom>
        <a:noFill/>
        <a:ln>
          <a:solidFill>
            <a:schemeClr val="accent6">
              <a:lumMod val="75000"/>
            </a:schemeClr>
          </a:solidFill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latin typeface="Times New Roman" pitchFamily="18" charset="0"/>
              <a:cs typeface="Times New Roman" pitchFamily="18" charset="0"/>
            </a:rPr>
            <a:t>Political system of the country</a:t>
          </a:r>
        </a:p>
      </dsp:txBody>
      <dsp:txXfrm>
        <a:off x="102297" y="2091244"/>
        <a:ext cx="1159408" cy="1159408"/>
      </dsp:txXfrm>
    </dsp:sp>
    <dsp:sp modelId="{F86D5357-EB5B-41EA-B098-E19BF57973B6}">
      <dsp:nvSpPr>
        <dsp:cNvPr id="0" name=""/>
        <dsp:cNvSpPr/>
      </dsp:nvSpPr>
      <dsp:spPr>
        <a:xfrm>
          <a:off x="85345" y="226187"/>
          <a:ext cx="3273584" cy="3273584"/>
        </a:xfrm>
        <a:prstGeom prst="circularArrow">
          <a:avLst>
            <a:gd name="adj1" fmla="val 6906"/>
            <a:gd name="adj2" fmla="val 465691"/>
            <a:gd name="adj3" fmla="val 12082245"/>
            <a:gd name="adj4" fmla="val 10233656"/>
            <a:gd name="adj5" fmla="val 8057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1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</dsp:sp>
    <dsp:sp modelId="{9A6619D0-CBAB-4A0E-B81C-72DF922A1902}">
      <dsp:nvSpPr>
        <dsp:cNvPr id="0" name=""/>
        <dsp:cNvSpPr/>
      </dsp:nvSpPr>
      <dsp:spPr>
        <a:xfrm>
          <a:off x="94694" y="248729"/>
          <a:ext cx="1375893" cy="936651"/>
        </a:xfrm>
        <a:prstGeom prst="rect">
          <a:avLst/>
        </a:prstGeom>
        <a:noFill/>
        <a:ln>
          <a:solidFill>
            <a:schemeClr val="accent5">
              <a:lumMod val="60000"/>
              <a:lumOff val="40000"/>
            </a:schemeClr>
          </a:solidFill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25400" tIns="25400" rIns="25400" bIns="25400" numCol="1" spcCol="1270" anchor="ctr" anchorCtr="0">
          <a:noAutofit/>
        </a:bodyPr>
        <a:lstStyle/>
        <a:p>
          <a:pPr marL="0" lvl="0" indent="0" algn="ctr" defTabSz="8890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000" b="1" kern="1200" dirty="0">
              <a:latin typeface="Times New Roman" pitchFamily="18" charset="0"/>
              <a:cs typeface="Times New Roman" pitchFamily="18" charset="0"/>
            </a:rPr>
            <a:t>Education</a:t>
          </a:r>
        </a:p>
      </dsp:txBody>
      <dsp:txXfrm>
        <a:off x="94694" y="248729"/>
        <a:ext cx="1375893" cy="936651"/>
      </dsp:txXfrm>
    </dsp:sp>
    <dsp:sp modelId="{1955FBAA-3602-484E-BCA9-0B2416613EEB}">
      <dsp:nvSpPr>
        <dsp:cNvPr id="0" name=""/>
        <dsp:cNvSpPr/>
      </dsp:nvSpPr>
      <dsp:spPr>
        <a:xfrm>
          <a:off x="308816" y="130656"/>
          <a:ext cx="3002008" cy="3040963"/>
        </a:xfrm>
        <a:prstGeom prst="circularArrow">
          <a:avLst>
            <a:gd name="adj1" fmla="val 6906"/>
            <a:gd name="adj2" fmla="val 465691"/>
            <a:gd name="adj3" fmla="val 17013295"/>
            <a:gd name="adj4" fmla="val 15353612"/>
            <a:gd name="adj5" fmla="val 8057"/>
          </a:avLst>
        </a:prstGeom>
        <a:gradFill rotWithShape="0">
          <a:gsLst>
            <a:gs pos="0">
              <a:schemeClr val="accent1">
                <a:hueOff val="0"/>
                <a:satOff val="0"/>
                <a:lumOff val="0"/>
                <a:alphaOff val="0"/>
                <a:tint val="50000"/>
                <a:satMod val="300000"/>
              </a:schemeClr>
            </a:gs>
            <a:gs pos="35000">
              <a:schemeClr val="accent1">
                <a:hueOff val="0"/>
                <a:satOff val="0"/>
                <a:lumOff val="0"/>
                <a:alphaOff val="0"/>
                <a:tint val="37000"/>
                <a:satMod val="300000"/>
              </a:schemeClr>
            </a:gs>
            <a:gs pos="100000">
              <a:schemeClr val="accent1">
                <a:hueOff val="0"/>
                <a:satOff val="0"/>
                <a:lumOff val="0"/>
                <a:alphaOff val="0"/>
                <a:tint val="15000"/>
                <a:satMod val="350000"/>
              </a:schemeClr>
            </a:gs>
          </a:gsLst>
          <a:lin ang="16200000" scaled="1"/>
        </a:gradFill>
        <a:ln>
          <a:noFill/>
        </a:ln>
        <a:effectLst>
          <a:outerShdw blurRad="40000" dist="20000" dir="5400000" rotWithShape="0">
            <a:srgbClr val="000000">
              <a:alpha val="38000"/>
            </a:srgbClr>
          </a:outerShdw>
        </a:effectLst>
        <a:scene3d>
          <a:camera prst="orthographicFront"/>
          <a:lightRig rig="flat" dir="t"/>
        </a:scene3d>
        <a:sp3d prstMaterial="dkEdge">
          <a:bevelT w="8200" h="38100"/>
        </a:sp3d>
      </dsp:spPr>
      <dsp:style>
        <a:lnRef idx="0">
          <a:scrgbClr r="0" g="0" b="0"/>
        </a:lnRef>
        <a:fillRef idx="2">
          <a:scrgbClr r="0" g="0" b="0"/>
        </a:fillRef>
        <a:effectRef idx="1">
          <a:scrgbClr r="0" g="0" b="0"/>
        </a:effectRef>
        <a:fontRef idx="minor">
          <a:schemeClr val="dk1"/>
        </a:fontRef>
      </dsp:style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cycle1">
  <dgm:title val=""/>
  <dgm:desc val=""/>
  <dgm:catLst>
    <dgm:cat type="cycle" pri="2000"/>
  </dgm:catLst>
  <dgm:sampData>
    <dgm:dataModel>
      <dgm:ptLst>
        <dgm:pt modelId="0" type="doc"/>
        <dgm:pt modelId="1">
          <dgm:prSet phldr="1"/>
        </dgm:pt>
        <dgm:pt modelId="2">
          <dgm:prSet phldr="1"/>
        </dgm:pt>
        <dgm:pt modelId="3">
          <dgm:prSet phldr="1"/>
        </dgm:pt>
        <dgm:pt modelId="4">
          <dgm:prSet phldr="1"/>
        </dgm:pt>
        <dgm:pt modelId="5">
          <dgm:prSet phldr="1"/>
        </dgm:pt>
      </dgm:ptLst>
      <dgm:cxnLst>
        <dgm:cxn modelId="6" srcId="0" destId="1" srcOrd="0" destOrd="0"/>
        <dgm:cxn modelId="7" srcId="0" destId="2" srcOrd="1" destOrd="0"/>
        <dgm:cxn modelId="8" srcId="0" destId="3" srcOrd="2" destOrd="0"/>
        <dgm:cxn modelId="9" srcId="0" destId="4" srcOrd="3" destOrd="0"/>
        <dgm:cxn modelId="10" srcId="0" destId="5" srcOrd="4" destOrd="0"/>
      </dgm:cxnLst>
      <dgm:bg/>
      <dgm:whole/>
    </dgm:dataModel>
  </dgm:sampData>
  <dgm:styleData>
    <dgm:dataModel>
      <dgm:ptLst>
        <dgm:pt modelId="0" type="doc"/>
        <dgm:pt modelId="1"/>
        <dgm:pt modelId="2"/>
        <dgm:pt modelId="3"/>
      </dgm:ptLst>
      <dgm:cxnLst>
        <dgm:cxn modelId="4" srcId="0" destId="1" srcOrd="0" destOrd="0"/>
        <dgm:cxn modelId="5" srcId="0" destId="2" srcOrd="1" destOrd="0"/>
        <dgm:cxn modelId="6" srcId="0" destId="3" srcOrd="2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  <dgm:pt modelId="5"/>
        <dgm:pt modelId="6"/>
      </dgm:ptLst>
      <dgm:cxnLst>
        <dgm:cxn modelId="7" srcId="0" destId="1" srcOrd="0" destOrd="0"/>
        <dgm:cxn modelId="8" srcId="0" destId="2" srcOrd="1" destOrd="0"/>
        <dgm:cxn modelId="9" srcId="0" destId="3" srcOrd="2" destOrd="0"/>
        <dgm:cxn modelId="10" srcId="0" destId="4" srcOrd="3" destOrd="0"/>
        <dgm:cxn modelId="11" srcId="0" destId="5" srcOrd="4" destOrd="0"/>
        <dgm:cxn modelId="12" srcId="0" destId="6" srcOrd="5" destOrd="0"/>
      </dgm:cxnLst>
      <dgm:bg/>
      <dgm:whole/>
    </dgm:dataModel>
  </dgm:clrData>
  <dgm:layoutNode name="cycle">
    <dgm:varLst>
      <dgm:dir/>
      <dgm:resizeHandles val="exact"/>
    </dgm:varLst>
    <dgm:choose name="Name0">
      <dgm:if name="Name1" func="var" arg="dir" op="equ" val="norm">
        <dgm:alg type="cycle">
          <dgm:param type="stAng" val="0"/>
          <dgm:param type="spanAng" val="360"/>
        </dgm:alg>
      </dgm:if>
      <dgm:else name="Name2">
        <dgm:alg type="cycle">
          <dgm:param type="stAng" val="0"/>
          <dgm:param type="spanAng" val="-360"/>
        </dgm:alg>
      </dgm:else>
    </dgm:choose>
    <dgm:shape xmlns:r="http://schemas.openxmlformats.org/officeDocument/2006/relationships" r:blip="">
      <dgm:adjLst/>
    </dgm:shape>
    <dgm:presOf/>
    <dgm:choose name="Name3">
      <dgm:if name="Name4" func="var" arg="dir" op="equ" val="norm">
        <dgm:constrLst>
          <dgm:constr type="diam" val="1"/>
          <dgm:constr type="w" for="ch" forName="node" refType="w"/>
          <dgm:constr type="w" for="ch" ptType="sibTrans" refType="w" refFor="ch" refForName="node" fact="0.5"/>
          <dgm:constr type="h" for="ch" ptType="sibTrans" op="equ"/>
          <dgm:constr type="diam" for="ch" ptType="sibTrans" refType="diam" op="equ"/>
          <dgm:constr type="sibSp" refType="w" refFor="ch" refForName="node" fact="0.15"/>
          <dgm:constr type="w" for="ch" forName="dummy" refType="sibSp" fact="2.8"/>
          <dgm:constr type="primFontSz" for="ch" forName="node" op="equ" val="65"/>
        </dgm:constrLst>
      </dgm:if>
      <dgm:else name="Name5">
        <dgm:constrLst>
          <dgm:constr type="diam" val="1"/>
          <dgm:constr type="w" for="ch" forName="node" refType="w"/>
          <dgm:constr type="w" for="ch" ptType="sibTrans" refType="w" refFor="ch" refForName="node" fact="0.5"/>
          <dgm:constr type="h" for="ch" ptType="sibTrans" op="equ"/>
          <dgm:constr type="diam" for="ch" ptType="sibTrans" refType="diam" op="equ" fact="-1"/>
          <dgm:constr type="sibSp" refType="w" refFor="ch" refForName="node" fact="0.15"/>
          <dgm:constr type="w" for="ch" forName="dummy" refType="sibSp" fact="2.8"/>
          <dgm:constr type="primFontSz" for="ch" forName="node" op="equ" val="65"/>
        </dgm:constrLst>
      </dgm:else>
    </dgm:choose>
    <dgm:ruleLst>
      <dgm:rule type="diam" val="INF" fact="NaN" max="NaN"/>
    </dgm:ruleLst>
    <dgm:forEach name="nodesForEach" axis="ch" ptType="node">
      <dgm:choose name="Name6">
        <dgm:if name="Name7" axis="par ch" ptType="doc node" func="cnt" op="gt" val="1">
          <dgm:layoutNode name="dummy">
            <dgm:alg type="sp"/>
            <dgm:shape xmlns:r="http://schemas.openxmlformats.org/officeDocument/2006/relationships" r:blip="">
              <dgm:adjLst/>
            </dgm:shape>
            <dgm:presOf/>
            <dgm:constrLst>
              <dgm:constr type="h" refType="w"/>
            </dgm:constrLst>
            <dgm:ruleLst/>
          </dgm:layoutNode>
        </dgm:if>
        <dgm:else name="Name8"/>
      </dgm:choose>
      <dgm:layoutNode name="node" styleLbl="revTx">
        <dgm:varLst>
          <dgm:bulletEnabled val="1"/>
        </dgm:varLst>
        <dgm:alg type="tx">
          <dgm:param type="txAnchorVertCh" val="mid"/>
        </dgm:alg>
        <dgm:shape xmlns:r="http://schemas.openxmlformats.org/officeDocument/2006/relationships" type="rect" r:blip="">
          <dgm:adjLst/>
        </dgm:shape>
        <dgm:presOf axis="desOrSelf" ptType="node"/>
        <dgm:constrLst>
          <dgm:constr type="h" refType="w"/>
          <dgm:constr type="lMarg" refType="primFontSz" fact="0.1"/>
          <dgm:constr type="rMarg" refType="primFontSz" fact="0.1"/>
          <dgm:constr type="tMarg" refType="primFontSz" fact="0.1"/>
          <dgm:constr type="bMarg" refType="primFontSz" fact="0.1"/>
        </dgm:constrLst>
        <dgm:ruleLst>
          <dgm:rule type="primFontSz" val="5" fact="NaN" max="NaN"/>
        </dgm:ruleLst>
      </dgm:layoutNode>
      <dgm:choose name="Name9">
        <dgm:if name="Name10" axis="par ch" ptType="doc node" func="cnt" op="gt" val="1">
          <dgm:forEach name="Name11" axis="followSib" ptType="sibTrans" hideLastTrans="0" cnt="1">
            <dgm:layoutNode name="sibTrans" styleLbl="node1">
              <dgm:alg type="conn">
                <dgm:param type="connRout" val="curve"/>
                <dgm:param type="begPts" val="radial"/>
                <dgm:param type="endPts" val="radial"/>
              </dgm:alg>
              <dgm:shape xmlns:r="http://schemas.openxmlformats.org/officeDocument/2006/relationships" type="conn" r:blip="">
                <dgm:adjLst/>
              </dgm:shape>
              <dgm:presOf axis="self"/>
              <dgm:constrLst>
                <dgm:constr type="h" refType="w" fact="0.65"/>
                <dgm:constr type="begPad"/>
                <dgm:constr type="endPad"/>
              </dgm:constrLst>
              <dgm:ruleLst/>
            </dgm:layoutNode>
          </dgm:forEach>
        </dgm:if>
        <dgm:else name="Name12"/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3">
  <dgm:title val=""/>
  <dgm:desc val=""/>
  <dgm:catLst>
    <dgm:cat type="simple" pri="10300"/>
  </dgm:catLst>
  <dgm:scene3d>
    <a:camera prst="orthographicFront"/>
    <a:lightRig rig="threePt" dir="t"/>
  </dgm:scene3d>
  <dgm:styleLbl name="node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lnNode1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dk1"/>
      </a:fontRef>
    </dgm:style>
  </dgm:styleLbl>
  <dgm:styleLbl name="venn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node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asst0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1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2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3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asst4">
    <dgm:scene3d>
      <a:camera prst="orthographicFront"/>
      <a:lightRig rig="flat" dir="t"/>
    </dgm:scene3d>
    <dgm:sp3d prstMaterial="dkEdge">
      <a:bevelT w="8200" h="38100"/>
    </dgm:sp3d>
    <dgm:txPr/>
    <dgm:style>
      <a:lnRef idx="0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>
        <a:schemeClr val="dk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2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1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flat" dir="t"/>
    </dgm:scene3d>
    <dgm:sp3d prstMaterial="dkEdge">
      <a:bevelT w="8200" h="38100"/>
    </dgm:sp3d>
    <dgm:txPr/>
    <dgm:style>
      <a:lnRef idx="1">
        <a:scrgbClr r="0" g="0" b="0"/>
      </a:lnRef>
      <a:fillRef idx="2">
        <a:scrgbClr r="0" g="0" b="0"/>
      </a:fillRef>
      <a:effectRef idx="1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6046C295-E052-402D-9533-E961B9E44A71}" type="datetimeFigureOut">
              <a:rPr lang="en-US" smtClean="0"/>
              <a:t>6/24/2024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3322B27-7310-4DDD-AB3D-67372B309883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3322B27-7310-4DDD-AB3D-67372B309883}" type="slidenum">
              <a:rPr lang="en-US" smtClean="0"/>
              <a:t>2</a:t>
            </a:fld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pattFill prst="pct25">
          <a:fgClr>
            <a:schemeClr val="accent1"/>
          </a:fgClr>
          <a:bgClr>
            <a:schemeClr val="bg1"/>
          </a:bgClr>
        </a:patt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6/24/2024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gif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emf"/><Relationship Id="rId7" Type="http://schemas.openxmlformats.org/officeDocument/2006/relationships/image" Target="../media/image3.png"/><Relationship Id="rId2" Type="http://schemas.openxmlformats.org/officeDocument/2006/relationships/oleObject" Target="../embeddings/oleObject1.bin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.png"/><Relationship Id="rId5" Type="http://schemas.openxmlformats.org/officeDocument/2006/relationships/image" Target="../media/image5.emf"/><Relationship Id="rId4" Type="http://schemas.openxmlformats.org/officeDocument/2006/relationships/oleObject" Target="../embeddings/oleObject2.bin"/></Relationships>
</file>

<file path=ppt/slides/_rels/slide4.xml.rels><?xml version="1.0" encoding="UTF-8" standalone="yes"?>
<Relationships xmlns="http://schemas.openxmlformats.org/package/2006/relationships"><Relationship Id="rId8" Type="http://schemas.openxmlformats.org/officeDocument/2006/relationships/image" Target="../media/image3.png"/><Relationship Id="rId3" Type="http://schemas.openxmlformats.org/officeDocument/2006/relationships/diagramLayout" Target="../diagrams/layout1.xml"/><Relationship Id="rId7" Type="http://schemas.openxmlformats.org/officeDocument/2006/relationships/image" Target="../media/image2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885334" y="1339392"/>
            <a:ext cx="7877666" cy="1447800"/>
          </a:xfrm>
        </p:spPr>
        <p:style>
          <a:lnRef idx="2">
            <a:schemeClr val="accent4">
              <a:shade val="50000"/>
            </a:schemeClr>
          </a:lnRef>
          <a:fillRef idx="1">
            <a:schemeClr val="accent4"/>
          </a:fillRef>
          <a:effectRef idx="0">
            <a:schemeClr val="accent4"/>
          </a:effectRef>
          <a:fontRef idx="minor">
            <a:schemeClr val="lt1"/>
          </a:fontRef>
        </p:style>
        <p:txBody>
          <a:bodyPr>
            <a:normAutofit/>
          </a:bodyPr>
          <a:lstStyle/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Zoonoses and their Socioeconomic Impact</a:t>
            </a:r>
          </a:p>
        </p:txBody>
      </p:sp>
      <p:pic>
        <p:nvPicPr>
          <p:cNvPr id="4" name="Picture 2" descr="Image result for zoonoses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5334" y="2787192"/>
            <a:ext cx="7877666" cy="376600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14" descr="Our Clients | Jivesna Tech">
            <a:extLst>
              <a:ext uri="{FF2B5EF4-FFF2-40B4-BE49-F238E27FC236}">
                <a16:creationId xmlns:a16="http://schemas.microsoft.com/office/drawing/2014/main" id="{62041F72-9FC6-42B8-AF20-30DA5E9BC4F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16" descr="Bihar Veterinary College - Wikipedia">
            <a:extLst>
              <a:ext uri="{FF2B5EF4-FFF2-40B4-BE49-F238E27FC236}">
                <a16:creationId xmlns:a16="http://schemas.microsoft.com/office/drawing/2014/main" id="{8B3D63AC-D4E3-4E94-BC04-6F7F61518C26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216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33400" y="1447800"/>
            <a:ext cx="8229600" cy="5181600"/>
          </a:xfrm>
          <a:ln>
            <a:solidFill>
              <a:schemeClr val="accent2"/>
            </a:solidFill>
          </a:ln>
        </p:spPr>
        <p:txBody>
          <a:bodyPr>
            <a:normAutofit/>
          </a:bodyPr>
          <a:lstStyle/>
          <a:p>
            <a:pPr algn="just"/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The word 'zoonoses' (zoonosis, </a:t>
            </a:r>
            <a:r>
              <a:rPr lang="en-US" sz="2800" i="1" dirty="0">
                <a:latin typeface="Times New Roman" pitchFamily="18" charset="0"/>
                <a:cs typeface="Times New Roman" pitchFamily="18" charset="0"/>
              </a:rPr>
              <a:t>singular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) was coined by a German physician Rudolf Virchow in 1885. </a:t>
            </a:r>
          </a:p>
          <a:p>
            <a:pPr algn="just"/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Greek word, ‘Zoo’ means </a:t>
            </a:r>
            <a:r>
              <a:rPr lang="en-US" sz="2800" b="1" dirty="0">
                <a:latin typeface="Times New Roman" pitchFamily="18" charset="0"/>
                <a:cs typeface="Times New Roman" pitchFamily="18" charset="0"/>
              </a:rPr>
              <a:t>animal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 and ‘noses’ means </a:t>
            </a:r>
            <a:r>
              <a:rPr lang="en-US" sz="2800" b="1" dirty="0">
                <a:latin typeface="Times New Roman" pitchFamily="18" charset="0"/>
                <a:cs typeface="Times New Roman" pitchFamily="18" charset="0"/>
              </a:rPr>
              <a:t>Disease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endParaRPr lang="en-US" sz="2800" dirty="0">
              <a:latin typeface="Times New Roman" pitchFamily="18" charset="0"/>
              <a:cs typeface="Times New Roman" pitchFamily="18" charset="0"/>
            </a:endParaRPr>
          </a:p>
          <a:p>
            <a:pPr algn="just"/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The WHO defined zoonoses as "</a:t>
            </a:r>
            <a:r>
              <a:rPr lang="en-US" sz="2800" b="1" dirty="0">
                <a:solidFill>
                  <a:schemeClr val="accent4">
                    <a:lumMod val="75000"/>
                  </a:schemeClr>
                </a:solidFill>
                <a:latin typeface="Times New Roman" pitchFamily="18" charset="0"/>
                <a:cs typeface="Times New Roman" pitchFamily="18" charset="0"/>
              </a:rPr>
              <a:t>those diseases and infections which are naturally transmitted between vertebrate animals and man</a:t>
            </a:r>
            <a:r>
              <a:rPr lang="en-US" sz="2800" dirty="0">
                <a:latin typeface="Times New Roman" pitchFamily="18" charset="0"/>
                <a:cs typeface="Times New Roman" pitchFamily="18" charset="0"/>
              </a:rPr>
              <a:t>". </a:t>
            </a:r>
          </a:p>
          <a:p>
            <a:endParaRPr lang="en-US" dirty="0"/>
          </a:p>
        </p:txBody>
      </p:sp>
      <p:pic>
        <p:nvPicPr>
          <p:cNvPr id="7" name="Picture 14" descr="Our Clients | Jivesna Tech">
            <a:extLst>
              <a:ext uri="{FF2B5EF4-FFF2-40B4-BE49-F238E27FC236}">
                <a16:creationId xmlns:a16="http://schemas.microsoft.com/office/drawing/2014/main" id="{90F4D522-90A1-4C13-9802-3FF9CC9B15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16" descr="Bihar Veterinary College - Wikipedia">
            <a:extLst>
              <a:ext uri="{FF2B5EF4-FFF2-40B4-BE49-F238E27FC236}">
                <a16:creationId xmlns:a16="http://schemas.microsoft.com/office/drawing/2014/main" id="{66B39B6B-6E47-454E-92E7-172DE076A1B1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216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7042" name="Rectangle 2">
            <a:extLst>
              <a:ext uri="{FF2B5EF4-FFF2-40B4-BE49-F238E27FC236}">
                <a16:creationId xmlns:a16="http://schemas.microsoft.com/office/drawing/2014/main" id="{CCC58821-A483-47A5-A7EE-674EC4D9D5F3}"/>
              </a:ext>
            </a:extLst>
          </p:cNvPr>
          <p:cNvSpPr>
            <a:spLocks noGrp="1" noChangeArrowheads="1"/>
          </p:cNvSpPr>
          <p:nvPr>
            <p:ph type="title"/>
          </p:nvPr>
        </p:nvSpPr>
        <p:spPr>
          <a:xfrm>
            <a:off x="1832728" y="274638"/>
            <a:ext cx="5787272" cy="844104"/>
          </a:xfrm>
          <a:solidFill>
            <a:schemeClr val="accent1">
              <a:lumMod val="20000"/>
              <a:lumOff val="80000"/>
            </a:schemeClr>
          </a:solidFill>
          <a:ln>
            <a:solidFill>
              <a:schemeClr val="accent6">
                <a:lumMod val="60000"/>
                <a:lumOff val="40000"/>
              </a:schemeClr>
            </a:solidFill>
          </a:ln>
        </p:spPr>
        <p:txBody>
          <a:bodyPr>
            <a:normAutofit fontScale="90000"/>
          </a:bodyPr>
          <a:lstStyle/>
          <a:p>
            <a:r>
              <a:rPr lang="en-US" altLang="en-US" sz="3600" dirty="0">
                <a:latin typeface="Tahoma" panose="020B0604030504040204" pitchFamily="34" charset="0"/>
                <a:cs typeface="Tahoma" panose="020B0604030504040204" pitchFamily="34" charset="0"/>
              </a:rPr>
              <a:t>Human pathogens &amp; Zoonoses</a:t>
            </a:r>
          </a:p>
        </p:txBody>
      </p:sp>
      <p:graphicFrame>
        <p:nvGraphicFramePr>
          <p:cNvPr id="87044" name="Object 4">
            <a:extLst>
              <a:ext uri="{FF2B5EF4-FFF2-40B4-BE49-F238E27FC236}">
                <a16:creationId xmlns:a16="http://schemas.microsoft.com/office/drawing/2014/main" id="{EDDAE2D9-376A-442D-9D72-7682D5C4FE6B}"/>
              </a:ext>
            </a:extLst>
          </p:cNvPr>
          <p:cNvGraphicFramePr>
            <a:graphicFrameLocks noGrp="1" noChangeAspect="1"/>
          </p:cNvGraphicFramePr>
          <p:nvPr>
            <p:ph sz="half" idx="2"/>
            <p:extLst>
              <p:ext uri="{D42A27DB-BD31-4B8C-83A1-F6EECF244321}">
                <p14:modId xmlns:p14="http://schemas.microsoft.com/office/powerpoint/2010/main" val="1576667324"/>
              </p:ext>
            </p:extLst>
          </p:nvPr>
        </p:nvGraphicFramePr>
        <p:xfrm>
          <a:off x="229043" y="1390238"/>
          <a:ext cx="5346128" cy="2544762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2" imgW="8743950" imgH="4019645" progId="Excel.Chart.8">
                  <p:embed/>
                </p:oleObj>
              </mc:Choice>
              <mc:Fallback>
                <p:oleObj name="Chart" r:id="rId2" imgW="8743950" imgH="4019645" progId="Excel.Chart.8">
                  <p:embed/>
                  <p:pic>
                    <p:nvPicPr>
                      <p:cNvPr id="87044" name="Object 4">
                        <a:extLst>
                          <a:ext uri="{FF2B5EF4-FFF2-40B4-BE49-F238E27FC236}">
                            <a16:creationId xmlns:a16="http://schemas.microsoft.com/office/drawing/2014/main" id="{EDDAE2D9-376A-442D-9D72-7682D5C4FE6B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3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 l="16031" t="32996" r="30898" b="33150"/>
                      <a:stretch>
                        <a:fillRect/>
                      </a:stretch>
                    </p:blipFill>
                    <p:spPr bwMode="auto">
                      <a:xfrm>
                        <a:off x="229043" y="1390238"/>
                        <a:ext cx="5346128" cy="2544762"/>
                      </a:xfrm>
                      <a:prstGeom prst="rect">
                        <a:avLst/>
                      </a:prstGeom>
                      <a:noFill/>
                      <a:ln>
                        <a:solidFill>
                          <a:schemeClr val="accent1"/>
                        </a:solidFill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sp>
        <p:nvSpPr>
          <p:cNvPr id="87045" name="Text Box 5">
            <a:extLst>
              <a:ext uri="{FF2B5EF4-FFF2-40B4-BE49-F238E27FC236}">
                <a16:creationId xmlns:a16="http://schemas.microsoft.com/office/drawing/2014/main" id="{1C65E77F-9B71-4AB2-938A-C33DDB7A788E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0" y="3894583"/>
            <a:ext cx="3568831" cy="36671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eaLnBrk="0" hangingPunct="0">
              <a:spcBef>
                <a:spcPct val="50000"/>
              </a:spcBef>
              <a:buFontTx/>
              <a:buChar char="•"/>
            </a:pPr>
            <a:r>
              <a:rPr lang="en-US" altLang="en-US" sz="1800" dirty="0">
                <a:latin typeface="Arial" panose="020B0604020202020204" pitchFamily="34" charset="0"/>
              </a:rPr>
              <a:t> List is continuously expanding</a:t>
            </a:r>
          </a:p>
        </p:txBody>
      </p:sp>
      <p:graphicFrame>
        <p:nvGraphicFramePr>
          <p:cNvPr id="6" name="Object 3">
            <a:extLst>
              <a:ext uri="{FF2B5EF4-FFF2-40B4-BE49-F238E27FC236}">
                <a16:creationId xmlns:a16="http://schemas.microsoft.com/office/drawing/2014/main" id="{558F8CB4-2646-48FE-B43D-A5CC3E3FD205}"/>
              </a:ext>
            </a:extLst>
          </p:cNvPr>
          <p:cNvGraphicFramePr>
            <a:graphicFrameLocks noChangeAspect="1"/>
          </p:cNvGraphicFramePr>
          <p:nvPr>
            <p:extLst>
              <p:ext uri="{D42A27DB-BD31-4B8C-83A1-F6EECF244321}">
                <p14:modId xmlns:p14="http://schemas.microsoft.com/office/powerpoint/2010/main" val="2715068385"/>
              </p:ext>
            </p:extLst>
          </p:nvPr>
        </p:nvGraphicFramePr>
        <p:xfrm>
          <a:off x="4686252" y="3985418"/>
          <a:ext cx="4419600" cy="2872581"/>
        </p:xfrm>
        <a:graphic>
          <a:graphicData uri="http://schemas.openxmlformats.org/presentationml/2006/ole">
            <mc:AlternateContent xmlns:mc="http://schemas.openxmlformats.org/markup-compatibility/2006">
              <mc:Choice xmlns:v="urn:schemas-microsoft-com:vml" Requires="v">
                <p:oleObj name="Chart" r:id="rId4" imgW="6648402" imgH="3286268" progId="Excel.Chart.8">
                  <p:embed/>
                </p:oleObj>
              </mc:Choice>
              <mc:Fallback>
                <p:oleObj name="Chart" r:id="rId4" imgW="6648402" imgH="3286268" progId="Excel.Chart.8">
                  <p:embed/>
                  <p:pic>
                    <p:nvPicPr>
                      <p:cNvPr id="88067" name="Object 3">
                        <a:extLst>
                          <a:ext uri="{FF2B5EF4-FFF2-40B4-BE49-F238E27FC236}">
                            <a16:creationId xmlns:a16="http://schemas.microsoft.com/office/drawing/2014/main" id="{9E26D8D7-EEB7-498B-89E3-98161282AF86}"/>
                          </a:ext>
                        </a:extLst>
                      </p:cNvPr>
                      <p:cNvPicPr>
                        <a:picLocks noChangeAspect="1" noChangeArrowheads="1"/>
                      </p:cNvPicPr>
                      <p:nvPr/>
                    </p:nvPicPr>
                    <p:blipFill>
                      <a:blip r:embed="rId5">
                        <a:extLst>
                          <a:ext uri="{28A0092B-C50C-407E-A947-70E740481C1C}">
                            <a14:useLocalDpi xmlns:a14="http://schemas.microsoft.com/office/drawing/2010/main" val="0"/>
                          </a:ext>
                        </a:extLst>
                      </a:blip>
                      <a:srcRect l="5731" t="2319" r="15186" b="4927"/>
                      <a:stretch>
                        <a:fillRect/>
                      </a:stretch>
                    </p:blipFill>
                    <p:spPr bwMode="auto">
                      <a:xfrm>
                        <a:off x="4686252" y="3985418"/>
                        <a:ext cx="4419600" cy="2872581"/>
                      </a:xfrm>
                      <a:prstGeom prst="rect">
                        <a:avLst/>
                      </a:prstGeom>
                      <a:noFill/>
                      <a:ln>
                        <a:noFill/>
                      </a:ln>
                      <a:effectLst/>
                    </p:spPr>
                  </p:pic>
                </p:oleObj>
              </mc:Fallback>
            </mc:AlternateContent>
          </a:graphicData>
        </a:graphic>
      </p:graphicFrame>
      <p:pic>
        <p:nvPicPr>
          <p:cNvPr id="7" name="Picture 14" descr="Our Clients | Jivesna Tech">
            <a:extLst>
              <a:ext uri="{FF2B5EF4-FFF2-40B4-BE49-F238E27FC236}">
                <a16:creationId xmlns:a16="http://schemas.microsoft.com/office/drawing/2014/main" id="{BEA04429-2420-4C6E-B92F-AFCB6973BA9D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16" descr="Bihar Veterinary College - Wikipedia">
            <a:extLst>
              <a:ext uri="{FF2B5EF4-FFF2-40B4-BE49-F238E27FC236}">
                <a16:creationId xmlns:a16="http://schemas.microsoft.com/office/drawing/2014/main" id="{833C3873-95FA-4917-B862-B6129706A89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216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4162324939"/>
              </p:ext>
            </p:extLst>
          </p:nvPr>
        </p:nvGraphicFramePr>
        <p:xfrm>
          <a:off x="2971800" y="1828800"/>
          <a:ext cx="3581400" cy="327660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5" name="Rectangle 4"/>
          <p:cNvSpPr/>
          <p:nvPr/>
        </p:nvSpPr>
        <p:spPr>
          <a:xfrm>
            <a:off x="6457360" y="1295793"/>
            <a:ext cx="2743200" cy="2667000"/>
          </a:xfrm>
          <a:prstGeom prst="rect">
            <a:avLst/>
          </a:prstGeom>
        </p:spPr>
        <p:style>
          <a:lnRef idx="1">
            <a:schemeClr val="accent1"/>
          </a:lnRef>
          <a:fillRef idx="2">
            <a:schemeClr val="accent1"/>
          </a:fillRef>
          <a:effectRef idx="1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>
              <a:buNone/>
            </a:pPr>
            <a:r>
              <a:rPr lang="en-US" b="1" dirty="0"/>
              <a:t> </a:t>
            </a:r>
            <a:r>
              <a:rPr lang="en-US" b="1" dirty="0">
                <a:latin typeface="Times New Roman" pitchFamily="18" charset="0"/>
                <a:cs typeface="Times New Roman" pitchFamily="18" charset="0"/>
              </a:rPr>
              <a:t>It determines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 Family size,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 Standard of living,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Quality of life,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Purchasing power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The pattern of disease.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 Imp. factor in seeking health care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95840" y="1333500"/>
            <a:ext cx="3048000" cy="1754326"/>
          </a:xfrm>
          <a:prstGeom prst="rect">
            <a:avLst/>
          </a:prstGeom>
        </p:spPr>
        <p:style>
          <a:lnRef idx="1">
            <a:schemeClr val="accent5"/>
          </a:lnRef>
          <a:fillRef idx="2">
            <a:schemeClr val="accent5"/>
          </a:fillRef>
          <a:effectRef idx="1">
            <a:schemeClr val="accent5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 </a:t>
            </a:r>
            <a:r>
              <a:rPr lang="en-US" b="1" dirty="0">
                <a:latin typeface="Times New Roman" pitchFamily="18" charset="0"/>
                <a:cs typeface="Times New Roman" pitchFamily="18" charset="0"/>
              </a:rPr>
              <a:t>Illiteracy  coincides with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Poverty,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Malnutrition,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Ill health,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 High infant &amp; child      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      mortality rates</a:t>
            </a:r>
          </a:p>
        </p:txBody>
      </p:sp>
      <p:sp>
        <p:nvSpPr>
          <p:cNvPr id="7" name="Rectangle 6"/>
          <p:cNvSpPr/>
          <p:nvPr/>
        </p:nvSpPr>
        <p:spPr>
          <a:xfrm>
            <a:off x="6377233" y="5100532"/>
            <a:ext cx="2743200" cy="1754326"/>
          </a:xfrm>
          <a:prstGeom prst="rect">
            <a:avLst/>
          </a:prstGeom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>
              <a:buNone/>
            </a:pPr>
            <a:r>
              <a:rPr lang="en-US" b="1" dirty="0">
                <a:latin typeface="Times New Roman" pitchFamily="18" charset="0"/>
                <a:cs typeface="Times New Roman" pitchFamily="18" charset="0"/>
              </a:rPr>
              <a:t>Directly correlates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with </a:t>
            </a:r>
          </a:p>
          <a:p>
            <a:pPr>
              <a:buNone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Susceptibility to disease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>
                <a:latin typeface="Times New Roman" pitchFamily="18" charset="0"/>
                <a:cs typeface="Times New Roman" pitchFamily="18" charset="0"/>
              </a:rPr>
              <a:t>Well nourished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= less 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     prone to infections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b="1" dirty="0">
                <a:latin typeface="Times New Roman" pitchFamily="18" charset="0"/>
                <a:cs typeface="Times New Roman" pitchFamily="18" charset="0"/>
              </a:rPr>
              <a:t>Malnourished 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= More  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     prone to infections </a:t>
            </a:r>
          </a:p>
        </p:txBody>
      </p:sp>
      <p:sp>
        <p:nvSpPr>
          <p:cNvPr id="8" name="Rectangle 7"/>
          <p:cNvSpPr/>
          <p:nvPr/>
        </p:nvSpPr>
        <p:spPr>
          <a:xfrm>
            <a:off x="95840" y="3886200"/>
            <a:ext cx="2875960" cy="2862322"/>
          </a:xfrm>
          <a:prstGeom prst="rect">
            <a:avLst/>
          </a:prstGeom>
        </p:spPr>
        <p:style>
          <a:lnRef idx="1">
            <a:schemeClr val="accent2"/>
          </a:lnRef>
          <a:fillRef idx="2">
            <a:schemeClr val="accent2"/>
          </a:fillRef>
          <a:effectRef idx="1">
            <a:schemeClr val="accent2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r>
              <a:rPr lang="en-US" b="1" dirty="0">
                <a:latin typeface="Times New Roman" pitchFamily="18" charset="0"/>
                <a:cs typeface="Times New Roman" pitchFamily="18" charset="0"/>
              </a:rPr>
              <a:t>Effects the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Implementation of    </a:t>
            </a:r>
          </a:p>
          <a:p>
            <a:r>
              <a:rPr lang="en-US" dirty="0">
                <a:latin typeface="Times New Roman" pitchFamily="18" charset="0"/>
                <a:cs typeface="Times New Roman" pitchFamily="18" charset="0"/>
              </a:rPr>
              <a:t>    health technologies </a:t>
            </a:r>
          </a:p>
          <a:p>
            <a:pPr>
              <a:buFont typeface="Wingdings" pitchFamily="2" charset="2"/>
              <a:buChar char="ü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Decisions concerning 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Resource allocation, 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Manpower policy, 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Choice of technology, </a:t>
            </a:r>
          </a:p>
          <a:p>
            <a:pPr marL="342900" indent="-342900">
              <a:buFont typeface="Wingdings" pitchFamily="2" charset="2"/>
              <a:buChar char="§"/>
            </a:pPr>
            <a:r>
              <a:rPr lang="en-US" dirty="0">
                <a:latin typeface="Times New Roman" pitchFamily="18" charset="0"/>
                <a:cs typeface="Times New Roman" pitchFamily="18" charset="0"/>
              </a:rPr>
              <a:t>Availability &amp;  accessibility of the health services</a:t>
            </a:r>
          </a:p>
        </p:txBody>
      </p:sp>
      <p:pic>
        <p:nvPicPr>
          <p:cNvPr id="9" name="Picture 14" descr="Our Clients | Jivesna Tech">
            <a:extLst>
              <a:ext uri="{FF2B5EF4-FFF2-40B4-BE49-F238E27FC236}">
                <a16:creationId xmlns:a16="http://schemas.microsoft.com/office/drawing/2014/main" id="{BD3C5636-5314-4916-A9A3-74700AC6DF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Picture 16" descr="Bihar Veterinary College - Wikipedia">
            <a:extLst>
              <a:ext uri="{FF2B5EF4-FFF2-40B4-BE49-F238E27FC236}">
                <a16:creationId xmlns:a16="http://schemas.microsoft.com/office/drawing/2014/main" id="{1BCDC44C-E7C6-49B8-8BE5-7D7A0B25AB8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216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32728" y="274638"/>
            <a:ext cx="5789694" cy="944562"/>
          </a:xfrm>
          <a:solidFill>
            <a:schemeClr val="accent1">
              <a:lumMod val="20000"/>
              <a:lumOff val="80000"/>
            </a:schemeClr>
          </a:solidFill>
        </p:spPr>
        <p:style>
          <a:lnRef idx="2">
            <a:schemeClr val="accent4"/>
          </a:lnRef>
          <a:fillRef idx="1">
            <a:schemeClr val="lt1"/>
          </a:fillRef>
          <a:effectRef idx="0">
            <a:schemeClr val="accent4"/>
          </a:effectRef>
          <a:fontRef idx="minor">
            <a:schemeClr val="dk1"/>
          </a:fontRef>
        </p:style>
        <p:txBody>
          <a:bodyPr/>
          <a:lstStyle/>
          <a:p>
            <a:r>
              <a:rPr lang="en-US" b="1" dirty="0"/>
              <a:t>Effects of Zoonoses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458200" cy="4983162"/>
          </a:xfrm>
          <a:ln>
            <a:solidFill>
              <a:schemeClr val="accent6">
                <a:lumMod val="75000"/>
              </a:schemeClr>
            </a:solidFill>
          </a:ln>
        </p:spPr>
        <p:txBody>
          <a:bodyPr>
            <a:normAutofit lnSpcReduction="10000"/>
          </a:bodyPr>
          <a:lstStyle/>
          <a:p>
            <a:pPr algn="just">
              <a:buNone/>
            </a:pPr>
            <a:r>
              <a:rPr lang="en-US" dirty="0" err="1">
                <a:latin typeface="Times New Roman" pitchFamily="18" charset="0"/>
                <a:cs typeface="Times New Roman" pitchFamily="18" charset="0"/>
              </a:rPr>
              <a:t>Zoonotic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diseases have negative effects in the form of:</a:t>
            </a:r>
          </a:p>
          <a:p>
            <a:pPr algn="just"/>
            <a:r>
              <a:rPr lang="en-US" b="1" dirty="0">
                <a:latin typeface="Times New Roman" pitchFamily="18" charset="0"/>
                <a:cs typeface="Times New Roman" pitchFamily="18" charset="0"/>
              </a:rPr>
              <a:t>Loss to economy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:  </a:t>
            </a:r>
          </a:p>
          <a:p>
            <a:pPr lvl="1" algn="just"/>
            <a:r>
              <a:rPr lang="en-US" dirty="0">
                <a:latin typeface="Times New Roman" pitchFamily="18" charset="0"/>
                <a:cs typeface="Times New Roman" pitchFamily="18" charset="0"/>
              </a:rPr>
              <a:t>Loss of man-hour, man-day and </a:t>
            </a:r>
            <a:r>
              <a:rPr lang="en-US" dirty="0" err="1">
                <a:latin typeface="Times New Roman" pitchFamily="18" charset="0"/>
                <a:cs typeface="Times New Roman" pitchFamily="18" charset="0"/>
              </a:rPr>
              <a:t>labour</a:t>
            </a:r>
            <a:r>
              <a:rPr lang="en-US" dirty="0">
                <a:latin typeface="Times New Roman" pitchFamily="18" charset="0"/>
                <a:cs typeface="Times New Roman" pitchFamily="18" charset="0"/>
              </a:rPr>
              <a:t> productivity</a:t>
            </a:r>
          </a:p>
          <a:p>
            <a:pPr lvl="1" algn="just"/>
            <a:r>
              <a:rPr lang="en-US" dirty="0">
                <a:latin typeface="Times New Roman" pitchFamily="18" charset="0"/>
                <a:cs typeface="Times New Roman" pitchFamily="18" charset="0"/>
              </a:rPr>
              <a:t>Monetary loss due loss of animals, production and treatment</a:t>
            </a:r>
          </a:p>
          <a:p>
            <a:pPr lvl="1" algn="just"/>
            <a:r>
              <a:rPr lang="en-US" dirty="0">
                <a:latin typeface="Times New Roman" pitchFamily="18" charset="0"/>
                <a:cs typeface="Times New Roman" pitchFamily="18" charset="0"/>
              </a:rPr>
              <a:t>Restriction on and reduction in international trade of animals</a:t>
            </a:r>
          </a:p>
          <a:p>
            <a:pPr lvl="1" algn="just"/>
            <a:r>
              <a:rPr lang="en-US" dirty="0">
                <a:latin typeface="Times New Roman" pitchFamily="18" charset="0"/>
                <a:cs typeface="Times New Roman" pitchFamily="18" charset="0"/>
              </a:rPr>
              <a:t>Reduced travel and tourism to the affected areas</a:t>
            </a:r>
          </a:p>
          <a:p>
            <a:pPr algn="just"/>
            <a:r>
              <a:rPr lang="en-US" b="1" dirty="0">
                <a:latin typeface="Times New Roman" pitchFamily="18" charset="0"/>
                <a:cs typeface="Times New Roman" pitchFamily="18" charset="0"/>
              </a:rPr>
              <a:t>Loss of lives both animal and human</a:t>
            </a:r>
          </a:p>
          <a:p>
            <a:endParaRPr lang="en-US" dirty="0"/>
          </a:p>
        </p:txBody>
      </p:sp>
      <p:pic>
        <p:nvPicPr>
          <p:cNvPr id="4" name="Picture 14" descr="Our Clients | Jivesna Tech">
            <a:extLst>
              <a:ext uri="{FF2B5EF4-FFF2-40B4-BE49-F238E27FC236}">
                <a16:creationId xmlns:a16="http://schemas.microsoft.com/office/drawing/2014/main" id="{6EFFE46F-017A-4F06-BB7E-B06B2DA8B6B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16" descr="Bihar Veterinary College - Wikipedia">
            <a:extLst>
              <a:ext uri="{FF2B5EF4-FFF2-40B4-BE49-F238E27FC236}">
                <a16:creationId xmlns:a16="http://schemas.microsoft.com/office/drawing/2014/main" id="{6AA83F3A-4D50-48D9-80B1-05990C0A55A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3362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user\Desktop\Department BVC\images.jpeg"/>
          <p:cNvPicPr>
            <a:picLocks noGrp="1" noChangeAspect="1" noChangeArrowheads="1"/>
          </p:cNvPicPr>
          <p:nvPr>
            <p:ph idx="1"/>
          </p:nvPr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533401" y="1339391"/>
            <a:ext cx="8229600" cy="5366209"/>
          </a:xfrm>
          <a:prstGeom prst="rect">
            <a:avLst/>
          </a:prstGeom>
          <a:noFill/>
        </p:spPr>
      </p:pic>
      <p:pic>
        <p:nvPicPr>
          <p:cNvPr id="3" name="Picture 14" descr="Our Clients | Jivesna Tech">
            <a:extLst>
              <a:ext uri="{FF2B5EF4-FFF2-40B4-BE49-F238E27FC236}">
                <a16:creationId xmlns:a16="http://schemas.microsoft.com/office/drawing/2014/main" id="{A6B20D15-3CC8-469C-8116-A71F577DC4DA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8" y="-32208"/>
            <a:ext cx="1828800" cy="1371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16" descr="Bihar Veterinary College - Wikipedia">
            <a:extLst>
              <a:ext uri="{FF2B5EF4-FFF2-40B4-BE49-F238E27FC236}">
                <a16:creationId xmlns:a16="http://schemas.microsoft.com/office/drawing/2014/main" id="{15B15FC1-7885-457D-9540-111FAC69237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2422" y="3142"/>
            <a:ext cx="1517650" cy="12160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368</TotalTime>
  <Words>245</Words>
  <Application>Microsoft Office PowerPoint</Application>
  <PresentationFormat>On-screen Show (4:3)</PresentationFormat>
  <Paragraphs>48</Paragraphs>
  <Slides>6</Slides>
  <Notes>1</Notes>
  <HiddenSlides>0</HiddenSlides>
  <MMClips>0</MMClips>
  <ScaleCrop>false</ScaleCrop>
  <HeadingPairs>
    <vt:vector size="8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Embedded OLE Servers</vt:lpstr>
      </vt:variant>
      <vt:variant>
        <vt:i4>1</vt:i4>
      </vt:variant>
      <vt:variant>
        <vt:lpstr>Slide Titles</vt:lpstr>
      </vt:variant>
      <vt:variant>
        <vt:i4>6</vt:i4>
      </vt:variant>
    </vt:vector>
  </HeadingPairs>
  <TitlesOfParts>
    <vt:vector size="13" baseType="lpstr">
      <vt:lpstr>Arial</vt:lpstr>
      <vt:lpstr>Calibri</vt:lpstr>
      <vt:lpstr>Tahoma</vt:lpstr>
      <vt:lpstr>Times New Roman</vt:lpstr>
      <vt:lpstr>Wingdings</vt:lpstr>
      <vt:lpstr>Office Theme</vt:lpstr>
      <vt:lpstr>Chart</vt:lpstr>
      <vt:lpstr>Zoonoses and their Socioeconomic Impact</vt:lpstr>
      <vt:lpstr>PowerPoint Presentation</vt:lpstr>
      <vt:lpstr>Human pathogens &amp; Zoonoses</vt:lpstr>
      <vt:lpstr>PowerPoint Presentation</vt:lpstr>
      <vt:lpstr>Effects of Zoonoses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Definition, History and Socioeconomic Impact of Zoonoses</dc:title>
  <dc:creator>user</dc:creator>
  <cp:lastModifiedBy>919713600025</cp:lastModifiedBy>
  <cp:revision>11</cp:revision>
  <dcterms:created xsi:type="dcterms:W3CDTF">2006-08-16T00:00:00Z</dcterms:created>
  <dcterms:modified xsi:type="dcterms:W3CDTF">2024-06-24T07:42:44Z</dcterms:modified>
</cp:coreProperties>
</file>