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182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C1700C-5C08-4F65-8194-3288D4707F37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BA7836-7A4C-474A-8994-00F93FA335D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1865" y="685800"/>
            <a:ext cx="8686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dirty="0" smtClean="0">
                <a:solidFill>
                  <a:srgbClr val="FF0000"/>
                </a:solidFill>
                <a:latin typeface="Arial Black" pitchFamily="34" charset="0"/>
              </a:rPr>
              <a:t>AVIAN ENCEPHALOMYELITIS </a:t>
            </a:r>
          </a:p>
          <a:p>
            <a:pPr algn="ctr"/>
            <a:r>
              <a:rPr lang="en-US" sz="4400" dirty="0" smtClean="0">
                <a:solidFill>
                  <a:srgbClr val="FF0000"/>
                </a:solidFill>
                <a:latin typeface="Arial Black" pitchFamily="34" charset="0"/>
              </a:rPr>
              <a:t>(EPIDEMIC TREMOR)</a:t>
            </a:r>
            <a:endParaRPr lang="en-US" sz="4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6" name="Picture 5" descr="B. F. Sc. Programme – Bihar Animal Sciences University | बिहार पशु ..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52400"/>
            <a:ext cx="1834381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Downloads – Bihar Animal Sciences University | बिहार पशु विज्ञान ..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152400"/>
            <a:ext cx="1152465" cy="120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2819400" y="4267200"/>
            <a:ext cx="35319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Dr. Ravi Shankar Kr </a:t>
            </a:r>
            <a:r>
              <a:rPr lang="en-US" sz="20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Mandal</a:t>
            </a:r>
            <a:endParaRPr lang="en-US" sz="2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Assistant Professor</a:t>
            </a: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Veterinary Medicine</a:t>
            </a: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BVC, Patna</a:t>
            </a:r>
            <a:endParaRPr lang="en-US" sz="2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1162"/>
          </a:xfrm>
        </p:spPr>
        <p:txBody>
          <a:bodyPr>
            <a:normAutofit fontScale="90000"/>
          </a:bodyPr>
          <a:lstStyle/>
          <a:p>
            <a:r>
              <a:rPr lang="en-US" sz="2400" dirty="0" smtClean="0">
                <a:latin typeface="Arial Black" pitchFamily="34" charset="0"/>
                <a:cs typeface="Arial" pitchFamily="34" charset="0"/>
              </a:rPr>
              <a:t>AVIAN ENCEPHALOMYELITIS</a:t>
            </a:r>
            <a:endParaRPr lang="en-US" sz="2400" dirty="0">
              <a:latin typeface="Arial Black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914400"/>
            <a:ext cx="8686800" cy="5181600"/>
          </a:xfrm>
        </p:spPr>
        <p:txBody>
          <a:bodyPr>
            <a:normAutofit/>
          </a:bodyPr>
          <a:lstStyle/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viral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disease that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affects CNS of young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chickens, turkeys, Japanese quail, pheasants, and pigeons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characterized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by neurologic signs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ataxia that can progress to paralysis and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rapid </a:t>
            </a:r>
            <a:r>
              <a:rPr lang="en-US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tremors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 of the head, neck, and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limbs,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while in older chickens infection is usually subclinical, resulting in a decline in egg production and hatchability.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First reported by Jones (1932) and termed "encephalomyelitis in the chicken“ in outbreaks of a disease causing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neurotropic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dysfunction in young chickens in the New England region of the USA  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Further examination of infected chickens, however, revealed the presence of unusual tremors and vibrations of the head or neck, which prompted Jones (1934) to refer to the disease as "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epidemic tremor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".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Isolation of the virus from turkeys and quail that exhibited neurological symptoms similar to those described in chickens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4962"/>
          </a:xfrm>
        </p:spPr>
        <p:txBody>
          <a:bodyPr>
            <a:normAutofit fontScale="90000"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ETIOLOGY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211763"/>
          </a:xfrm>
        </p:spPr>
        <p:txBody>
          <a:bodyPr>
            <a:normAutofit/>
          </a:bodyPr>
          <a:lstStyle/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Avian encephalomyelitis virus (AEV) an RNA virus of Genus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Enterovirus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of family </a:t>
            </a:r>
            <a:r>
              <a:rPr lang="en-US" sz="2000" i="1" dirty="0" err="1" smtClean="0">
                <a:latin typeface="Arial" pitchFamily="34" charset="0"/>
                <a:cs typeface="Arial" pitchFamily="34" charset="0"/>
              </a:rPr>
              <a:t>Picomaviridae</a:t>
            </a:r>
            <a:endParaRPr lang="en-US" sz="2000" i="1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Hosts: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Chickens, turkeys, pheasants, and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coturnix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quails. (Experimentally: Ducks, pigeons, and guinea fowl)</a:t>
            </a:r>
          </a:p>
          <a:p>
            <a:pPr algn="just">
              <a:buFont typeface="Wingdings" pitchFamily="2" charset="2"/>
              <a:buChar char="v"/>
            </a:pP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Transmission</a:t>
            </a:r>
          </a:p>
          <a:p>
            <a:pPr algn="just">
              <a:buFont typeface="Wingdings" pitchFamily="2" charset="2"/>
              <a:buChar char="v"/>
            </a:pPr>
            <a:r>
              <a:rPr lang="en-US" sz="2000" dirty="0" smtClean="0">
                <a:solidFill>
                  <a:srgbClr val="333333"/>
                </a:solidFill>
                <a:latin typeface="Open Sans"/>
              </a:rPr>
              <a:t>spread by the </a:t>
            </a:r>
            <a:r>
              <a:rPr lang="en-US" sz="2000" b="1" dirty="0" smtClean="0">
                <a:solidFill>
                  <a:srgbClr val="333333"/>
                </a:solidFill>
                <a:latin typeface="Open Sans"/>
              </a:rPr>
              <a:t>vertical</a:t>
            </a:r>
            <a:r>
              <a:rPr lang="en-US" sz="2000" dirty="0" smtClean="0">
                <a:solidFill>
                  <a:srgbClr val="333333"/>
                </a:solidFill>
                <a:latin typeface="Open Sans"/>
              </a:rPr>
              <a:t> and </a:t>
            </a:r>
            <a:r>
              <a:rPr lang="en-US" sz="2000" b="1" dirty="0" smtClean="0">
                <a:solidFill>
                  <a:srgbClr val="FF0000"/>
                </a:solidFill>
                <a:latin typeface="Open Sans"/>
              </a:rPr>
              <a:t>horizontal routes</a:t>
            </a:r>
            <a:endParaRPr lang="en-US" sz="2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Field strains of the virus are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enterotropic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and multiply in the intestine, </a:t>
            </a:r>
            <a:r>
              <a:rPr lang="en-US" sz="2000" dirty="0" smtClean="0">
                <a:solidFill>
                  <a:srgbClr val="333333"/>
                </a:solidFill>
                <a:latin typeface="Open Sans"/>
              </a:rPr>
              <a:t>transmitted by the oral‐</a:t>
            </a:r>
            <a:r>
              <a:rPr lang="en-US" sz="2000" dirty="0" err="1" smtClean="0">
                <a:solidFill>
                  <a:srgbClr val="333333"/>
                </a:solidFill>
                <a:latin typeface="Open Sans"/>
              </a:rPr>
              <a:t>faecal</a:t>
            </a:r>
            <a:r>
              <a:rPr lang="en-US" sz="2000" dirty="0" smtClean="0">
                <a:solidFill>
                  <a:srgbClr val="333333"/>
                </a:solidFill>
                <a:latin typeface="Open Sans"/>
              </a:rPr>
              <a:t> route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Infected birds shed the virus in their feces for a few clays to a few weeks, which serves to spread the infection to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hatchmates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AE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virus is resistant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to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envirorunental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conditions and may remain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infectious for long periods 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CLINICAL FNDINGS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66800"/>
            <a:ext cx="8991600" cy="5334000"/>
          </a:xfrm>
        </p:spPr>
        <p:txBody>
          <a:bodyPr>
            <a:normAutofit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Vertically infected chicks commonly show clinical signs during the first week after hatching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Vertical infection followed by horizontal infection causes a characteristic biphasic mortality pattern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Ataxia and leg weakness that varies from sitting on hocks to paresis that progresses to paralysis and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recumbency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b="1" dirty="0" smtClean="0">
                <a:latin typeface="Arial" pitchFamily="34" charset="0"/>
                <a:cs typeface="Arial" pitchFamily="34" charset="0"/>
              </a:rPr>
              <a:t>Fine tremors of the head and neck are characteristic of the disease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Fine tremors best seen after birds are disturbed or excited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Cupping the bird in one's hands often results in a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buzzing feeling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because of rapid, fine tremors.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Severely affected birds lay on their side and exhibit intermittent fine tremors of the head, neck, and legs.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486400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US" dirty="0" smtClean="0">
                <a:latin typeface="Arial" pitchFamily="34" charset="0"/>
                <a:cs typeface="Arial" pitchFamily="34" charset="0"/>
              </a:rPr>
              <a:t>Horizontally infected chicks  usually show clinical signs at 2-4 wk of age </a:t>
            </a:r>
          </a:p>
          <a:p>
            <a:pPr algn="just"/>
            <a:r>
              <a:rPr lang="en-US" dirty="0" smtClean="0">
                <a:latin typeface="Arial" pitchFamily="34" charset="0"/>
                <a:cs typeface="Arial" pitchFamily="34" charset="0"/>
              </a:rPr>
              <a:t>clinical disease progresses through the flock for the first few weeks, and the episode is usually over by the time the flock is 4 wk old</a:t>
            </a:r>
          </a:p>
          <a:p>
            <a:pPr algn="just"/>
            <a:r>
              <a:rPr lang="en-US" dirty="0" smtClean="0">
                <a:latin typeface="Arial" pitchFamily="34" charset="0"/>
                <a:cs typeface="Arial" pitchFamily="34" charset="0"/>
              </a:rPr>
              <a:t>In severe outbreaks, both morbidity and mortality may exceed 50%</a:t>
            </a:r>
          </a:p>
          <a:p>
            <a:pPr algn="just"/>
            <a:r>
              <a:rPr lang="en-US" dirty="0" smtClean="0">
                <a:latin typeface="Arial" pitchFamily="34" charset="0"/>
                <a:cs typeface="Arial" pitchFamily="34" charset="0"/>
              </a:rPr>
              <a:t>After 4 wk of age, chickens are resistant to disease but not infection</a:t>
            </a:r>
          </a:p>
          <a:p>
            <a:pPr algn="just"/>
            <a:r>
              <a:rPr lang="en-US" dirty="0" smtClean="0">
                <a:latin typeface="Arial" pitchFamily="34" charset="0"/>
                <a:cs typeface="Arial" pitchFamily="34" charset="0"/>
              </a:rPr>
              <a:t>An exception occurs occasionally in older chickens after vaccination with egg-embryo-adapted commercial vaccines. Affected birds exhibit typical CNS signs like those seen in younger chicks</a:t>
            </a:r>
          </a:p>
          <a:p>
            <a:pPr algn="just"/>
            <a:r>
              <a:rPr lang="en-US" dirty="0" smtClean="0">
                <a:latin typeface="Arial" pitchFamily="34" charset="0"/>
                <a:cs typeface="Arial" pitchFamily="34" charset="0"/>
              </a:rPr>
              <a:t>In laying chickens, there is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a.sudden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5%-10%, drop in egg production that lasts for &lt;2 wk, followed by a return to normal production</a:t>
            </a:r>
          </a:p>
          <a:p>
            <a:pPr algn="just"/>
            <a:r>
              <a:rPr lang="en-US" dirty="0" smtClean="0">
                <a:latin typeface="Arial" pitchFamily="34" charset="0"/>
                <a:cs typeface="Arial" pitchFamily="34" charset="0"/>
              </a:rPr>
              <a:t>There is no deterioration in egg shell quality.</a:t>
            </a:r>
          </a:p>
          <a:p>
            <a:pPr algn="just"/>
            <a:r>
              <a:rPr lang="en-US" dirty="0" smtClean="0">
                <a:latin typeface="Arial" pitchFamily="34" charset="0"/>
                <a:cs typeface="Arial" pitchFamily="34" charset="0"/>
              </a:rPr>
              <a:t>Hatchability may drop as much as 5% during the decline in egg production due to late embryonic mortality.</a:t>
            </a:r>
          </a:p>
          <a:p>
            <a:pPr algn="just"/>
            <a:r>
              <a:rPr lang="en-US" dirty="0" smtClean="0">
                <a:latin typeface="Arial" pitchFamily="34" charset="0"/>
                <a:cs typeface="Arial" pitchFamily="34" charset="0"/>
              </a:rPr>
              <a:t>Infected eggs are laid during the period of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viremia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which usually lasts 1-2 wk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CLINICAL FNDINGS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28600"/>
            <a:ext cx="8229600" cy="762000"/>
          </a:xfrm>
        </p:spPr>
        <p:txBody>
          <a:bodyPr>
            <a:norm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LESIONS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2200" dirty="0" smtClean="0">
                <a:solidFill>
                  <a:srgbClr val="FF0000"/>
                </a:solidFill>
                <a:latin typeface="Arial Black" pitchFamily="34" charset="0"/>
              </a:rPr>
              <a:t>CNS</a:t>
            </a:r>
          </a:p>
          <a:p>
            <a:pPr algn="just"/>
            <a:r>
              <a:rPr lang="en-US" sz="2200" dirty="0" smtClean="0">
                <a:latin typeface="Arial" pitchFamily="34" charset="0"/>
                <a:cs typeface="Arial" pitchFamily="34" charset="0"/>
              </a:rPr>
              <a:t>No gross lesions are seen in the brain of infected birds</a:t>
            </a:r>
          </a:p>
          <a:p>
            <a:pPr algn="just">
              <a:buFont typeface="Wingdings" pitchFamily="2" charset="2"/>
              <a:buChar char="Ø"/>
            </a:pPr>
            <a:r>
              <a:rPr lang="en-US" sz="22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Microscopic lesions: </a:t>
            </a:r>
          </a:p>
          <a:p>
            <a:pPr algn="just"/>
            <a:r>
              <a:rPr lang="en-US" sz="2200" dirty="0" smtClean="0">
                <a:latin typeface="Arial" pitchFamily="34" charset="0"/>
                <a:cs typeface="Arial" pitchFamily="34" charset="0"/>
              </a:rPr>
              <a:t>Degeneration and necrosis of neurons, </a:t>
            </a:r>
            <a:r>
              <a:rPr lang="en-US" sz="2200" dirty="0" err="1" smtClean="0">
                <a:latin typeface="Arial" pitchFamily="34" charset="0"/>
                <a:cs typeface="Arial" pitchFamily="34" charset="0"/>
              </a:rPr>
              <a:t>perivascular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 lymphocytic cuffing, and </a:t>
            </a:r>
            <a:r>
              <a:rPr lang="en-US" sz="2200" dirty="0" err="1" smtClean="0">
                <a:latin typeface="Arial" pitchFamily="34" charset="0"/>
                <a:cs typeface="Arial" pitchFamily="34" charset="0"/>
              </a:rPr>
              <a:t>gliosis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 with formation of </a:t>
            </a:r>
            <a:r>
              <a:rPr lang="en-US" sz="2200" dirty="0" err="1" smtClean="0">
                <a:latin typeface="Arial" pitchFamily="34" charset="0"/>
                <a:cs typeface="Arial" pitchFamily="34" charset="0"/>
              </a:rPr>
              <a:t>glial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 nodules</a:t>
            </a:r>
          </a:p>
          <a:p>
            <a:pPr algn="just"/>
            <a:r>
              <a:rPr lang="en-US" sz="2200" dirty="0" smtClean="0">
                <a:latin typeface="Arial" pitchFamily="34" charset="0"/>
                <a:cs typeface="Arial" pitchFamily="34" charset="0"/>
              </a:rPr>
              <a:t>Cerebellum: necrosis or loss of Purkinje cells and replacement by </a:t>
            </a:r>
            <a:r>
              <a:rPr lang="en-US" sz="2200" dirty="0" err="1" smtClean="0">
                <a:latin typeface="Arial" pitchFamily="34" charset="0"/>
                <a:cs typeface="Arial" pitchFamily="34" charset="0"/>
              </a:rPr>
              <a:t>glial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 nodules that extend into the molecular layer of the gray matte</a:t>
            </a:r>
          </a:p>
          <a:p>
            <a:pPr algn="just"/>
            <a:r>
              <a:rPr lang="en-US" sz="2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Outside the CNS</a:t>
            </a:r>
          </a:p>
          <a:p>
            <a:pPr algn="just"/>
            <a:r>
              <a:rPr lang="en-US" sz="2200" dirty="0" smtClean="0">
                <a:latin typeface="Arial" pitchFamily="34" charset="0"/>
                <a:cs typeface="Arial" pitchFamily="34" charset="0"/>
              </a:rPr>
              <a:t>Diffuse or nodular lymphocytic infiltrates in the gizzard muscle, muscular layer of the esophagus and </a:t>
            </a:r>
            <a:r>
              <a:rPr lang="en-US" sz="2200" dirty="0" err="1" smtClean="0">
                <a:latin typeface="Arial" pitchFamily="34" charset="0"/>
                <a:cs typeface="Arial" pitchFamily="34" charset="0"/>
              </a:rPr>
              <a:t>proventriculus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, myocardium, and pancreas</a:t>
            </a:r>
          </a:p>
          <a:p>
            <a:pPr algn="just"/>
            <a:r>
              <a:rPr lang="en-US" sz="2200" dirty="0" smtClean="0">
                <a:latin typeface="Arial" pitchFamily="34" charset="0"/>
                <a:cs typeface="Arial" pitchFamily="34" charset="0"/>
              </a:rPr>
              <a:t>Adult Birds: </a:t>
            </a:r>
            <a:r>
              <a:rPr lang="en-US" sz="2200" dirty="0" err="1" smtClean="0">
                <a:latin typeface="Arial" pitchFamily="34" charset="0"/>
                <a:cs typeface="Arial" pitchFamily="34" charset="0"/>
              </a:rPr>
              <a:t>catract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 &amp; CNS lesions similar to those in young birds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DIAGNOSIS</a:t>
            </a:r>
            <a:endParaRPr lang="en-US" sz="2400" dirty="0">
              <a:solidFill>
                <a:srgbClr val="FF0000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Based on history, clinical signs, and characteristic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histopathologic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lesions in the brain and spinal cord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Confirmed by isolation and identification of the virus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Tissues collected for virus isolation must include the brain and duodenum with the pancreas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Demonstration of AE virus antigen in the brain, spinal cord, and other tissues by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immunofluorescent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immunohistochemical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staining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Serological test- ELISA, VN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1162"/>
          </a:xfrm>
        </p:spPr>
        <p:txBody>
          <a:bodyPr>
            <a:normAutofit fontScale="90000"/>
          </a:bodyPr>
          <a:lstStyle/>
          <a:p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PREVENTION</a:t>
            </a:r>
            <a:endParaRPr lang="en-US" sz="2400" dirty="0">
              <a:solidFill>
                <a:srgbClr val="FF0000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410200"/>
          </a:xfrm>
        </p:spPr>
        <p:txBody>
          <a:bodyPr>
            <a:normAutofit/>
          </a:bodyPr>
          <a:lstStyle/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Immunization of breeder pullets at 10-15 wk of age with a commercial live vaccine prevents vertical transmission of the virus and provides progeny with maternal immunity.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Vaccination of table-egg flocks is also advisable to prevent decreases in egg production.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AE vaccine is usually combined with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fowlpox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vaccine and given by wing-web inoculation. 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combination vaccine available as live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fowlpox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-vectored infectious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laryngotracheitis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and AE.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Affected chicks and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poults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are ordinarily destroyed because they rarely recover.</a:t>
            </a:r>
          </a:p>
          <a:p>
            <a:pPr algn="just"/>
            <a:r>
              <a:rPr lang="en-US" sz="2000" dirty="0" smtClean="0">
                <a:latin typeface="Arial" pitchFamily="34" charset="0"/>
                <a:cs typeface="Arial" pitchFamily="34" charset="0"/>
              </a:rPr>
              <a:t>AE virus does not cause disease in people or other mammals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89053" y="2405577"/>
            <a:ext cx="4703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8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Thank You</a:t>
            </a:r>
            <a:endParaRPr lang="en-IN" sz="4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745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801</Words>
  <Application>Microsoft Office PowerPoint</Application>
  <PresentationFormat>On-screen Show (4:3)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Arial Black</vt:lpstr>
      <vt:lpstr>Calibri</vt:lpstr>
      <vt:lpstr>Open Sans</vt:lpstr>
      <vt:lpstr>Wingdings</vt:lpstr>
      <vt:lpstr>Office Theme</vt:lpstr>
      <vt:lpstr>PowerPoint Presentation</vt:lpstr>
      <vt:lpstr>AVIAN ENCEPHALOMYELITIS</vt:lpstr>
      <vt:lpstr>ETIOLOGY</vt:lpstr>
      <vt:lpstr>CLINICAL FNDINGS</vt:lpstr>
      <vt:lpstr>CLINICAL FNDINGS</vt:lpstr>
      <vt:lpstr>LESIONS</vt:lpstr>
      <vt:lpstr>DIAGNOSIS</vt:lpstr>
      <vt:lpstr>PREVENTION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Dell</dc:creator>
  <cp:lastModifiedBy>Bvc</cp:lastModifiedBy>
  <cp:revision>38</cp:revision>
  <dcterms:created xsi:type="dcterms:W3CDTF">2023-08-22T10:57:39Z</dcterms:created>
  <dcterms:modified xsi:type="dcterms:W3CDTF">2025-05-21T04:32:19Z</dcterms:modified>
</cp:coreProperties>
</file>