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63" r:id="rId5"/>
    <p:sldId id="260" r:id="rId6"/>
    <p:sldId id="267" r:id="rId7"/>
    <p:sldId id="261" r:id="rId8"/>
    <p:sldId id="272" r:id="rId9"/>
    <p:sldId id="266" r:id="rId10"/>
    <p:sldId id="268" r:id="rId11"/>
    <p:sldId id="270" r:id="rId12"/>
    <p:sldId id="264" r:id="rId13"/>
    <p:sldId id="265" r:id="rId14"/>
    <p:sldId id="27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9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7F1AE8-1F34-4D57-8101-01FBEB2AC4C0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2F9249-E68F-4925-8DFF-7BD5C207D5E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2F9249-E68F-4925-8DFF-7BD5C207D5E2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9FC35-7925-43EB-BCD9-C91B503C673A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FCB10-8311-4045-BD59-045AD7B6C90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32739" y="1360554"/>
            <a:ext cx="8001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Arial Black" pitchFamily="34" charset="0"/>
              </a:rPr>
              <a:t>CHICKEN INFECTIOUS ANEMIA </a:t>
            </a:r>
            <a:endParaRPr lang="en-US" sz="36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ctr"/>
            <a:r>
              <a:rPr lang="en-US" sz="3600" b="1" dirty="0" smtClean="0">
                <a:solidFill>
                  <a:srgbClr val="FF0000"/>
                </a:solidFill>
                <a:latin typeface="Arial Black" pitchFamily="34" charset="0"/>
              </a:rPr>
              <a:t>(</a:t>
            </a:r>
            <a:r>
              <a:rPr lang="en-US" sz="3600" b="1" dirty="0">
                <a:solidFill>
                  <a:srgbClr val="FF0000"/>
                </a:solidFill>
                <a:latin typeface="Arial Black" pitchFamily="34" charset="0"/>
              </a:rPr>
              <a:t>CIA)</a:t>
            </a:r>
            <a:endParaRPr lang="en-IN" sz="3600" dirty="0">
              <a:latin typeface="Arial Black" panose="020B0A040201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71800" y="4191000"/>
            <a:ext cx="35319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20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2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2400"/>
            <a:ext cx="1834381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152400"/>
            <a:ext cx="1152465" cy="120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CHICKEN INFECTIOUS ANEMIA (CIA)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/>
          </a:bodyPr>
          <a:lstStyle/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CIA is a disease of young chickens caused by a virus.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First described in 1979 by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Yausa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et al. (1979) from contaminated vaccine in Japan and was called Chicken Anemia Agent(CAA)</a:t>
            </a:r>
          </a:p>
          <a:p>
            <a:pPr lvl="1" algn="just"/>
            <a:r>
              <a:rPr lang="en-US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when inoculated into 1-dayold specific-pathogen-free (SPF) chicks produces a severe </a:t>
            </a:r>
            <a:r>
              <a:rPr lang="en-US" sz="2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aplastic</a:t>
            </a:r>
            <a:r>
              <a:rPr lang="en-US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anemia (Yuasa et al., 1979)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It has immunosuppressive property and invade by multiple secondary bacterial invaders 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Commonly found in commercially produced chickens and has a worldwide distribution</a:t>
            </a:r>
          </a:p>
          <a:p>
            <a:pPr algn="just"/>
            <a:r>
              <a:rPr lang="en-US" sz="2200" dirty="0">
                <a:latin typeface="Arial" pitchFamily="34" charset="0"/>
                <a:cs typeface="Arial" pitchFamily="34" charset="0"/>
              </a:rPr>
              <a:t>The chicken appears to be the only recognized natural host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47800"/>
            <a:ext cx="8229600" cy="396240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Etiology</a:t>
            </a:r>
          </a:p>
          <a:p>
            <a:pPr algn="just"/>
            <a:r>
              <a:rPr lang="pt-BR" sz="2000" dirty="0">
                <a:latin typeface="Arial" pitchFamily="34" charset="0"/>
                <a:cs typeface="Arial" pitchFamily="34" charset="0"/>
              </a:rPr>
              <a:t>Chicken anemia virus (CAV )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only member of the </a:t>
            </a:r>
            <a:r>
              <a:rPr lang="en-US" sz="2000" i="1" dirty="0" err="1">
                <a:latin typeface="Arial" pitchFamily="34" charset="0"/>
                <a:cs typeface="Arial" pitchFamily="34" charset="0"/>
              </a:rPr>
              <a:t>Gyrovirus</a:t>
            </a:r>
            <a:r>
              <a:rPr lang="en-US" sz="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genus of the </a:t>
            </a:r>
            <a:r>
              <a:rPr lang="en-US" sz="2000" i="1" dirty="0" err="1">
                <a:latin typeface="Arial" pitchFamily="34" charset="0"/>
                <a:cs typeface="Arial" pitchFamily="34" charset="0"/>
              </a:rPr>
              <a:t>Circoviridae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family.</a:t>
            </a:r>
          </a:p>
          <a:p>
            <a:pPr algn="just"/>
            <a:r>
              <a:rPr lang="pt-BR" sz="2000" dirty="0">
                <a:latin typeface="Arial" pitchFamily="34" charset="0"/>
                <a:cs typeface="Arial" pitchFamily="34" charset="0"/>
              </a:rPr>
              <a:t>17-25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nm,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nonenveloped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icosalledral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virus with a single-stranded, circular DNA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Virus is very stable and difficult to eradicate from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environment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resistant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to treatment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with organic solvents, several detergents, enzymes,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commercial disinfectants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its infectivity remains after heat exposure at 60°C for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an hour</a:t>
            </a:r>
          </a:p>
        </p:txBody>
      </p:sp>
      <p:pic>
        <p:nvPicPr>
          <p:cNvPr id="6" name="Picture 2" descr="Structure of chicken anemia virus "/>
          <p:cNvPicPr>
            <a:picLocks noChangeAspect="1" noChangeArrowheads="1"/>
          </p:cNvPicPr>
          <p:nvPr/>
        </p:nvPicPr>
        <p:blipFill>
          <a:blip r:embed="rId2"/>
          <a:srcRect l="5326" t="7407" b="11111"/>
          <a:stretch>
            <a:fillRect/>
          </a:stretch>
        </p:blipFill>
        <p:spPr bwMode="auto">
          <a:xfrm>
            <a:off x="5715000" y="4572000"/>
            <a:ext cx="3048000" cy="1676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762000"/>
            <a:ext cx="8229600" cy="510540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Transmission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Horizontal transmission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fecal-oral route, perhaps by the respiratory route, and through infected feather follicle epithelium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Vertical transmission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Chicks hatched from the eggs of  CAV infected hens, and CAV can rapidly spread horizontally from these chicks to susceptible, maternal antibody-negative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hatchmates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Roosters shedding CAV in semen are another source of vertical transmission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Spread of infection by CAV-contaminated embryo- or cell-culture derived vaccines is possible</a:t>
            </a:r>
            <a:endParaRPr lang="en-US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762001"/>
            <a:ext cx="8839200" cy="4572000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Pathogenesis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Entry of virus: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viremia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occurs within 24 hr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Principal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sites of CAV replication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1" algn="just"/>
            <a:r>
              <a:rPr lang="en-US" sz="20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Hemocytoblasts</a:t>
            </a:r>
            <a:r>
              <a:rPr lang="en-US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 the bone </a:t>
            </a:r>
            <a:r>
              <a:rPr lang="en-US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marrow</a:t>
            </a:r>
            <a:r>
              <a:rPr lang="en-US" sz="2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Anemia</a:t>
            </a:r>
          </a:p>
          <a:p>
            <a:pPr lvl="1" algn="just"/>
            <a:r>
              <a:rPr lang="en-US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Precursor </a:t>
            </a: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 cells </a:t>
            </a:r>
            <a:r>
              <a:rPr lang="en-US" sz="20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 the cortex of the </a:t>
            </a:r>
            <a:r>
              <a:rPr lang="en-US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thymus</a:t>
            </a:r>
          </a:p>
          <a:p>
            <a:pPr lvl="1" algn="just"/>
            <a:r>
              <a:rPr lang="en-US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Dividing  </a:t>
            </a:r>
            <a:r>
              <a:rPr lang="en-US" sz="20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CD4 and CD8 cells in the </a:t>
            </a:r>
            <a:r>
              <a:rPr lang="en-US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spleen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Due to severe destruction of bone marrow stem cells chicks develop severe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aplastic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anemia.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Neutralizing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antibodies are detectable 21 days after infection, and clinical, hematologic, and pathologic parameters return to normal ~35 days after infection. 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addition to T-cell defects, macrophage functions such as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Fc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-receptor expression,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phagocytosis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and antimicrobial activity may be impaired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0" y="2133600"/>
            <a:ext cx="2743200" cy="533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Immunosuppression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85725"/>
            <a:ext cx="8839201" cy="668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838200"/>
            <a:ext cx="8763000" cy="60198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Clinical </a:t>
            </a:r>
            <a:r>
              <a:rPr lang="en-US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fndings</a:t>
            </a:r>
            <a:endParaRPr lang="en-US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Incubation period 12-14 days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All ages of chickens are infected, the most clinical signs are seen in chickens younger than 2 weeks of age 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Anorexia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Depression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Pale skin &amp; its appendices and mucous membrane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Muscle hemorrhage and skin hemorrhage  (blue wing disease): thrombocytopenia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that is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complicated by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possible anoxic vascular changes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Blood may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 watery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clot slowly</a:t>
            </a: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PCV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is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low (in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chicks, anemia is defined as a PCV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&lt;27) 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B/S reveal anemia,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leukopenia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or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pancytopenia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Mortality 10% -60%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Concurrent infection with IBDV, MDV,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reticuloendotheliosis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virus (REV), secondary bacterial infection enhances morbidity and mortality 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Lesions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Yellow 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fatty bone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marrow, atrophy of bone marrow</a:t>
            </a:r>
          </a:p>
          <a:p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Thymic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atrophy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Atrophy of Bursa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Discoloration and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swelling of the liver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and kidneys</a:t>
            </a:r>
          </a:p>
          <a:p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Ecchymotic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petechial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hemorrhages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on 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outer surface of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heart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S/C and muscular hemorrhages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Hemorrhages in the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proventricular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mucosa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Gangrenous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dermatitis of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extremities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hicken infectious anemia virus"/>
          <p:cNvPicPr>
            <a:picLocks noChangeAspect="1" noChangeArrowheads="1"/>
          </p:cNvPicPr>
          <p:nvPr/>
        </p:nvPicPr>
        <p:blipFill>
          <a:blip r:embed="rId2"/>
          <a:srcRect b="14124"/>
          <a:stretch>
            <a:fillRect/>
          </a:stretch>
        </p:blipFill>
        <p:spPr bwMode="auto">
          <a:xfrm>
            <a:off x="4876800" y="3581400"/>
            <a:ext cx="3733800" cy="2819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hicken Infectious Anaemia | Viral Diseases | Pathology | Atlases ...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38700" y="304800"/>
            <a:ext cx="36957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https://www.poultrymed.com/Poultrymed/UploadFiles/PGallery/3716771111_Bi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9100" y="3581400"/>
            <a:ext cx="3619500" cy="2867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hicken Anemia Virus and Depression - microbewik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304800"/>
            <a:ext cx="3581400" cy="2819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6206460" y="2983468"/>
            <a:ext cx="1184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Pale skin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752600" y="3048000"/>
            <a:ext cx="13516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Depression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2312407" y="6400800"/>
            <a:ext cx="45455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mtClean="0">
                <a:latin typeface="Arial" pitchFamily="34" charset="0"/>
                <a:cs typeface="Arial" pitchFamily="34" charset="0"/>
              </a:rPr>
              <a:t>Muscle hemorrhage and skin hemorrhage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s://www.poultrymed.com/Poultrymed/UploadFiles/PGallery/20148281344373_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400" y="381000"/>
            <a:ext cx="3943350" cy="3124200"/>
          </a:xfrm>
          <a:prstGeom prst="rect">
            <a:avLst/>
          </a:prstGeom>
          <a:noFill/>
        </p:spPr>
      </p:pic>
      <p:pic>
        <p:nvPicPr>
          <p:cNvPr id="27652" name="Picture 4" descr="https://www.poultrymed.com/Poultrymed/UploadFiles/PGallery/201482813371894_Bi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81001"/>
            <a:ext cx="4114800" cy="3124200"/>
          </a:xfrm>
          <a:prstGeom prst="rect">
            <a:avLst/>
          </a:prstGeom>
          <a:noFill/>
        </p:spPr>
      </p:pic>
      <p:pic>
        <p:nvPicPr>
          <p:cNvPr id="4" name="Picture 2" descr="https://www.poultrymed.com/Poultrymed/UploadFiles/PGallery/7880548325_Bi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" y="3886200"/>
            <a:ext cx="4038600" cy="27432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685800" y="6553200"/>
            <a:ext cx="3147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Blood </a:t>
            </a:r>
            <a:r>
              <a:rPr lang="en-US" dirty="0">
                <a:latin typeface="Arial" pitchFamily="34" charset="0"/>
                <a:cs typeface="Arial" pitchFamily="34" charset="0"/>
              </a:rPr>
              <a:t>: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watery and clot slowly</a:t>
            </a:r>
            <a:endParaRPr lang="en-US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670851" y="3505200"/>
            <a:ext cx="20441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B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lue wing disease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4" name="Picture 8" descr="https://www.poultrymed.com/Poultrymed/UploadFiles/PGallery/201577755390_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1800" y="533400"/>
            <a:ext cx="2362200" cy="2667000"/>
          </a:xfrm>
          <a:prstGeom prst="rect">
            <a:avLst/>
          </a:prstGeom>
          <a:noFill/>
        </p:spPr>
      </p:pic>
      <p:pic>
        <p:nvPicPr>
          <p:cNvPr id="29698" name="Picture 2" descr="https://www.poultrymed.com/Poultrymed/UploadFiles/PGallery/2014619134220_Bi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57600" y="457200"/>
            <a:ext cx="3200400" cy="2743200"/>
          </a:xfrm>
          <a:prstGeom prst="rect">
            <a:avLst/>
          </a:prstGeom>
          <a:noFill/>
        </p:spPr>
      </p:pic>
      <p:pic>
        <p:nvPicPr>
          <p:cNvPr id="29700" name="Picture 4" descr="https://www.poultrymed.com/Poultrymed/UploadFiles/PGallery/8840971957_Bi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" y="3733800"/>
            <a:ext cx="3886200" cy="2667000"/>
          </a:xfrm>
          <a:prstGeom prst="rect">
            <a:avLst/>
          </a:prstGeom>
          <a:noFill/>
        </p:spPr>
      </p:pic>
      <p:pic>
        <p:nvPicPr>
          <p:cNvPr id="29702" name="Picture 6" descr="https://www.poultrymed.com/Poultrymed/UploadFiles/PGallery/201482813123463_Bi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9600" y="457200"/>
            <a:ext cx="2800350" cy="2743200"/>
          </a:xfrm>
          <a:prstGeom prst="rect">
            <a:avLst/>
          </a:prstGeom>
          <a:noFill/>
        </p:spPr>
      </p:pic>
      <p:pic>
        <p:nvPicPr>
          <p:cNvPr id="6" name="Picture 2" descr="https://www.poultrymed.com/Poultrymed/UploadFiles/PGallery/5771588700_Bi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00600" y="3733800"/>
            <a:ext cx="3886200" cy="263842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33400" y="3124200"/>
            <a:ext cx="3003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Bone marrow: pale, atrophied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267200" y="312420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Thymic</a:t>
            </a:r>
            <a:r>
              <a:rPr lang="en-US" dirty="0" smtClean="0"/>
              <a:t> atrophy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315200" y="2895600"/>
            <a:ext cx="1563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 err="1" smtClean="0"/>
              <a:t>Proventricular</a:t>
            </a:r>
            <a:r>
              <a:rPr lang="en-US" dirty="0" smtClean="0"/>
              <a:t> </a:t>
            </a:r>
          </a:p>
          <a:p>
            <a:pPr algn="ctr"/>
            <a:r>
              <a:rPr lang="en-US" dirty="0" smtClean="0"/>
              <a:t>hemorrhage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216952" y="6324600"/>
            <a:ext cx="3698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K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idneys discoloration and swelling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04800" y="6324600"/>
            <a:ext cx="4495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Heart: Hemorrhages on the outer surface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Diagnosis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History,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signs, and gross and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histopathologic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lesions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Detection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of virus or viral DNA in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the thymus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or bone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marrow: PCR,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quantitative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PCR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Viral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isolation (slow and expensive)</a:t>
            </a:r>
          </a:p>
          <a:p>
            <a:pPr lvl="1"/>
            <a:r>
              <a:rPr lang="en-US" sz="1600" dirty="0" smtClean="0">
                <a:latin typeface="Arial" pitchFamily="34" charset="0"/>
                <a:cs typeface="Arial" pitchFamily="34" charset="0"/>
              </a:rPr>
              <a:t>Chloroform treated extracts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of tissues are inoculated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in MDCC-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MSBl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or MDCC-147 cultures (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both are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lymphoblastoid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cell lines derived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from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Marek's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disease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tumors)</a:t>
            </a:r>
          </a:p>
          <a:p>
            <a:pPr lvl="1"/>
            <a:r>
              <a:rPr lang="en-US" sz="1600" dirty="0" smtClean="0">
                <a:latin typeface="Arial" pitchFamily="34" charset="0"/>
                <a:cs typeface="Arial" pitchFamily="34" charset="0"/>
              </a:rPr>
              <a:t>Into susceptible,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inununocompromisecl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and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maternal antibody-negative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day-old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chicks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ELISA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3641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Treatment and 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Prevention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No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specific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treatment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Virtually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eradication of CIA is not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possible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Improve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hygiene and poultry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health 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Strict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biosecurity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measures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Standard management practices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as well as regular maternal vaccination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before to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start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laying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Proper immunization and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genetic selection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should be practiced to increase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resistance so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that challenges of immunosuppressive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agents can be bear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up by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flock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Secondaiy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bacterial infections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may be treated with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antibiotics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Live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attenuated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virus vaccine</a:t>
            </a:r>
          </a:p>
          <a:p>
            <a:r>
              <a:rPr lang="en-US" sz="2000" dirty="0">
                <a:latin typeface="Arial" pitchFamily="34" charset="0"/>
                <a:cs typeface="Arial" pitchFamily="34" charset="0"/>
              </a:rPr>
              <a:t>recommended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to vaccinate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the breeder flock between 9 and 15 weeks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before 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start of egg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production</a:t>
            </a:r>
          </a:p>
          <a:p>
            <a:pPr lvl="1"/>
            <a:r>
              <a:rPr lang="en-US" sz="1600" dirty="0" smtClean="0">
                <a:latin typeface="Arial" pitchFamily="34" charset="0"/>
                <a:cs typeface="Arial" pitchFamily="34" charset="0"/>
              </a:rPr>
              <a:t>Administration by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injection or by addition to the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drinking water</a:t>
            </a:r>
            <a:endParaRPr lang="en-US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89053" y="2405577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54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722</Words>
  <Application>Microsoft Office PowerPoint</Application>
  <PresentationFormat>On-screen Show (4:3)</PresentationFormat>
  <Paragraphs>87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Black</vt:lpstr>
      <vt:lpstr>Calibri</vt:lpstr>
      <vt:lpstr>Wingdings</vt:lpstr>
      <vt:lpstr>Office Theme</vt:lpstr>
      <vt:lpstr>PowerPoint Presentation</vt:lpstr>
      <vt:lpstr>CHICKEN INFECTIOUS ANEMIA (CIA)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</dc:creator>
  <cp:lastModifiedBy>Bvc</cp:lastModifiedBy>
  <cp:revision>36</cp:revision>
  <dcterms:created xsi:type="dcterms:W3CDTF">2023-08-22T04:29:47Z</dcterms:created>
  <dcterms:modified xsi:type="dcterms:W3CDTF">2025-05-21T04:38:56Z</dcterms:modified>
</cp:coreProperties>
</file>