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4" r:id="rId6"/>
    <p:sldId id="265" r:id="rId7"/>
    <p:sldId id="266" r:id="rId8"/>
    <p:sldId id="267" r:id="rId9"/>
    <p:sldId id="268" r:id="rId10"/>
    <p:sldId id="269" r:id="rId11"/>
    <p:sldId id="271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143" autoAdjust="0"/>
  </p:normalViewPr>
  <p:slideViewPr>
    <p:cSldViewPr>
      <p:cViewPr varScale="1">
        <p:scale>
          <a:sx n="99" d="100"/>
          <a:sy n="99" d="100"/>
        </p:scale>
        <p:origin x="194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539CE9-ABD0-4033-8F2C-258AB1ECFDCB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711B4-22D9-4F2E-A76D-2CB81EF4745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B711B4-22D9-4F2E-A76D-2CB81EF4745C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B711B4-22D9-4F2E-A76D-2CB81EF4745C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EA582-5FB2-466E-B8CE-7FFF50E10E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F73B3-3AB3-4096-84FF-3501FAFCE76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" y="304800"/>
            <a:ext cx="8839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  <a:latin typeface="Arial Black" pitchFamily="34" charset="0"/>
              </a:rPr>
              <a:t>VIRAL ARTHRITIS IN POULTRY</a:t>
            </a:r>
          </a:p>
          <a:p>
            <a:pPr algn="ctr"/>
            <a:r>
              <a:rPr lang="en-US" sz="3200" b="1" dirty="0" smtClean="0">
                <a:solidFill>
                  <a:srgbClr val="FF0000"/>
                </a:solidFill>
                <a:latin typeface="Arial Black" pitchFamily="34" charset="0"/>
              </a:rPr>
              <a:t>TENOSYNOVITIS, </a:t>
            </a:r>
          </a:p>
          <a:p>
            <a:pPr algn="ctr"/>
            <a:r>
              <a:rPr lang="en-US" sz="3200" b="1" dirty="0" smtClean="0">
                <a:solidFill>
                  <a:srgbClr val="FF0000"/>
                </a:solidFill>
                <a:latin typeface="Arial Black" pitchFamily="34" charset="0"/>
              </a:rPr>
              <a:t>REOVIRAL ARTHRITIS</a:t>
            </a:r>
            <a:endParaRPr lang="en-US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844103" y="5486400"/>
            <a:ext cx="35319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Dr. Ravi Shankar Kr </a:t>
            </a:r>
            <a:r>
              <a:rPr lang="en-US" sz="20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Mandal</a:t>
            </a:r>
            <a:endParaRPr lang="en-US" sz="2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Assistant Professor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Veterinary Medicine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BVC, Patna</a:t>
            </a:r>
            <a:endParaRPr lang="en-US" sz="2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Picture 2" descr="https://www.poultrymed.com/Poultrymed/UploadFiles/PGallery/20161121400_Bi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52600" y="2133600"/>
            <a:ext cx="5715000" cy="3200400"/>
          </a:xfrm>
          <a:prstGeom prst="rect">
            <a:avLst/>
          </a:prstGeom>
          <a:noFill/>
        </p:spPr>
      </p:pic>
      <p:pic>
        <p:nvPicPr>
          <p:cNvPr id="6" name="Picture 5" descr="B. F. Sc. Programme – Bihar Animal Sciences University | बिहार पशु ..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868291"/>
            <a:ext cx="1334164" cy="77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Downloads – Bihar Animal Sciences University | बिहार पशु विज्ञान ..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846256"/>
            <a:ext cx="838200" cy="878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305800" cy="2743200"/>
          </a:xfrm>
        </p:spPr>
        <p:txBody>
          <a:bodyPr>
            <a:noAutofit/>
          </a:bodyPr>
          <a:lstStyle/>
          <a:p>
            <a:pPr algn="just"/>
            <a:r>
              <a:rPr lang="en-US" sz="2400" dirty="0" smtClean="0">
                <a:latin typeface="Arial" pitchFamily="34" charset="0"/>
                <a:cs typeface="Arial" pitchFamily="34" charset="0"/>
              </a:rPr>
              <a:t>Inflammation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affecting leg joints and/or tendons in poultry species that is attributable to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reovirus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infection</a:t>
            </a:r>
          </a:p>
          <a:p>
            <a:pPr algn="just"/>
            <a:r>
              <a:rPr lang="en-US" sz="2400" dirty="0" smtClean="0">
                <a:latin typeface="Arial" pitchFamily="34" charset="0"/>
                <a:cs typeface="Arial" pitchFamily="34" charset="0"/>
              </a:rPr>
              <a:t>Acronym for “</a:t>
            </a:r>
            <a:r>
              <a:rPr lang="en-US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respiratory, enteric orphan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,” since they were first isolated from these sites in humans with no apparent association with disease</a:t>
            </a:r>
          </a:p>
          <a:p>
            <a:pPr algn="just"/>
            <a:r>
              <a:rPr lang="en-US" sz="2400" dirty="0" smtClean="0">
                <a:latin typeface="Arial" pitchFamily="34" charset="0"/>
                <a:cs typeface="Arial" pitchFamily="34" charset="0"/>
              </a:rPr>
              <a:t>First isolated in 1954 from the chicken respiratory tract and later in 1957 from a case of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synovitis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in chickens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590800" y="605135"/>
            <a:ext cx="39133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REOVIRAL ARTHRITIS</a:t>
            </a:r>
            <a:endParaRPr lang="en-US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133600"/>
            <a:ext cx="8686800" cy="4572000"/>
          </a:xfrm>
        </p:spPr>
        <p:txBody>
          <a:bodyPr>
            <a:noAutofit/>
          </a:bodyPr>
          <a:lstStyle/>
          <a:p>
            <a:pPr algn="just"/>
            <a:r>
              <a:rPr lang="en-US" sz="24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Reoviruses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belong to the family </a:t>
            </a:r>
            <a:r>
              <a:rPr lang="en-US" sz="24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Reoviridae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in the genus </a:t>
            </a:r>
            <a:r>
              <a:rPr lang="en-US" sz="2400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Orthoreovirus</a:t>
            </a:r>
            <a:r>
              <a:rPr lang="en-US" sz="2400" i="1" dirty="0" smtClean="0">
                <a:latin typeface="Arial" pitchFamily="34" charset="0"/>
                <a:cs typeface="Arial" pitchFamily="34" charset="0"/>
              </a:rPr>
              <a:t> :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nonenveloped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with a 10-segmented,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ds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RNA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genome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 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Sigma </a:t>
            </a:r>
            <a:r>
              <a:rPr lang="en-US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 protein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encoded on the S1 gene, is located on the outer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capsid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of the virus and is responsible for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cell attachment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and induction of virus-neutralizing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antibodies</a:t>
            </a:r>
          </a:p>
          <a:p>
            <a:pPr lvl="1" algn="ctr"/>
            <a:r>
              <a:rPr lang="en-US" sz="2000" dirty="0" smtClean="0">
                <a:latin typeface="Arial" pitchFamily="34" charset="0"/>
                <a:cs typeface="Arial" pitchFamily="34" charset="0"/>
              </a:rPr>
              <a:t>target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for diagnostic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genotyping</a:t>
            </a:r>
          </a:p>
          <a:p>
            <a:pPr algn="just"/>
            <a:r>
              <a:rPr lang="en-US" sz="2400" dirty="0" err="1">
                <a:latin typeface="Arial" pitchFamily="34" charset="0"/>
                <a:cs typeface="Arial" pitchFamily="34" charset="0"/>
              </a:rPr>
              <a:t>Reoviruses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are </a:t>
            </a:r>
            <a:r>
              <a:rPr lang="en-US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ubiquitous in commercial poultry </a:t>
            </a:r>
            <a:r>
              <a:rPr lang="en-US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worldwide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en-US" sz="2400" dirty="0" smtClean="0">
                <a:latin typeface="Arial" pitchFamily="34" charset="0"/>
                <a:cs typeface="Arial" pitchFamily="34" charset="0"/>
              </a:rPr>
              <a:t>Frequently </a:t>
            </a:r>
            <a:r>
              <a:rPr lang="en-US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isolated from both healthy and diseased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chickens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1201" y="114300"/>
            <a:ext cx="2971800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" y="304800"/>
            <a:ext cx="32766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3810000" y="986135"/>
            <a:ext cx="1958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ETIOLOGY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525963"/>
          </a:xfrm>
        </p:spPr>
        <p:txBody>
          <a:bodyPr>
            <a:noAutofit/>
          </a:bodyPr>
          <a:lstStyle/>
          <a:p>
            <a:pPr algn="just"/>
            <a:r>
              <a:rPr lang="en-US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Vertically </a:t>
            </a:r>
            <a:r>
              <a:rPr lang="en-US" sz="2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and </a:t>
            </a:r>
            <a:r>
              <a:rPr lang="en-US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Horizontally</a:t>
            </a:r>
          </a:p>
          <a:p>
            <a:pPr algn="just"/>
            <a:r>
              <a:rPr lang="en-US" sz="2400" dirty="0" smtClean="0">
                <a:latin typeface="Arial" pitchFamily="34" charset="0"/>
                <a:cs typeface="Arial" pitchFamily="34" charset="0"/>
              </a:rPr>
              <a:t>Birds &lt;2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weeks of age are immune incompetent, and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, unchecked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viremia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occurs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in the absence of virus-specific maternal antibodies, 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400" dirty="0" smtClean="0">
                <a:latin typeface="Arial" pitchFamily="34" charset="0"/>
                <a:cs typeface="Arial" pitchFamily="34" charset="0"/>
              </a:rPr>
              <a:t>Transient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viremia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in older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or mature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birds</a:t>
            </a:r>
          </a:p>
          <a:p>
            <a:pPr algn="just"/>
            <a:r>
              <a:rPr lang="en-US" sz="2400" dirty="0">
                <a:latin typeface="Arial" pitchFamily="34" charset="0"/>
                <a:cs typeface="Arial" pitchFamily="34" charset="0"/>
              </a:rPr>
              <a:t>A transient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viremia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in a flock in egg production can result in vertical transmission of the virus, which can then spread horizontally among naïve, maternal antibody-negative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offspring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71800" y="452735"/>
            <a:ext cx="2853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TRANSMISSION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00400" y="152400"/>
            <a:ext cx="2602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PATHOENESIS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661632" y="605135"/>
            <a:ext cx="1519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Ingestion 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971800" y="1219200"/>
            <a:ext cx="289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Intestinal epithelium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733800" y="1828800"/>
            <a:ext cx="12242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Viremia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676400" y="2510135"/>
            <a:ext cx="533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Arial" pitchFamily="34" charset="0"/>
                <a:cs typeface="Arial" pitchFamily="34" charset="0"/>
              </a:rPr>
              <a:t>Spread to multiple locations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04800" y="3863876"/>
            <a:ext cx="8534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Arial" pitchFamily="34" charset="0"/>
                <a:cs typeface="Arial" pitchFamily="34" charset="0"/>
              </a:rPr>
              <a:t>Associated with a number of diseases in chickens including arthritis/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tenosynovitis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runting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‐stunting syndrome (RSS),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hepatitis,pericarditis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, 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myocarditis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hydropericardium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, osteoporosis,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malabsorption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syndrome (MAS),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immunosuppression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, respiratory and enteric diseases as well as central nervous system disease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Straight Arrow Connector 10"/>
          <p:cNvCxnSpPr>
            <a:stCxn id="6" idx="2"/>
          </p:cNvCxnSpPr>
          <p:nvPr/>
        </p:nvCxnSpPr>
        <p:spPr>
          <a:xfrm rot="5400000">
            <a:off x="4304216" y="1789615"/>
            <a:ext cx="224135" cy="663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>
            <a:off x="4306094" y="1180306"/>
            <a:ext cx="228600" cy="158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362200" y="3272135"/>
            <a:ext cx="4262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Cellular infiltration and edema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Straight Arrow Connector 31"/>
          <p:cNvCxnSpPr/>
          <p:nvPr/>
        </p:nvCxnSpPr>
        <p:spPr>
          <a:xfrm rot="5400000">
            <a:off x="4310850" y="3161215"/>
            <a:ext cx="224135" cy="663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5400000">
            <a:off x="4310850" y="2394751"/>
            <a:ext cx="224135" cy="663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4267200"/>
            <a:ext cx="8763000" cy="2590800"/>
          </a:xfrm>
        </p:spPr>
        <p:txBody>
          <a:bodyPr>
            <a:normAutofit/>
          </a:bodyPr>
          <a:lstStyle/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Swollen hock joints and enlargement in the area of the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gastrocnemius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or digital flexor tendons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Poor mobility, lameness, and retarded growth rates and may be recumbent close to drinkers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Tendon damage and subsequent fibrosis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Jumping motion can result in rupture of fibrotic tendons</a:t>
            </a:r>
          </a:p>
          <a:p>
            <a:r>
              <a:rPr lang="en-US" sz="2000" dirty="0" smtClean="0"/>
              <a:t>Lameness usually appears at 4–5weeks of age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71800" y="304800"/>
            <a:ext cx="3587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CLINICAL FINDINGS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5" name="Picture 2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000" y="990600"/>
            <a:ext cx="2876550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Rectangle 6"/>
          <p:cNvSpPr/>
          <p:nvPr/>
        </p:nvSpPr>
        <p:spPr>
          <a:xfrm>
            <a:off x="228600" y="3200401"/>
            <a:ext cx="83058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The growing primary wing feathers are abnormally big for chickens with retarded growth, they protrude at various angles, so the disease is termed </a:t>
            </a: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helicopter disease</a:t>
            </a:r>
            <a:r>
              <a:rPr lang="en-US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en-US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malabsorption</a:t>
            </a:r>
            <a:r>
              <a:rPr lang="en-US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syndrome)</a:t>
            </a:r>
            <a:endParaRPr lang="en-US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" descr="27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33800" y="990600"/>
            <a:ext cx="2514600" cy="2057400"/>
          </a:xfrm>
          <a:prstGeom prst="rect">
            <a:avLst/>
          </a:prstGeom>
          <a:noFill/>
        </p:spPr>
      </p:pic>
      <p:pic>
        <p:nvPicPr>
          <p:cNvPr id="10" name="Picture 1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77000" y="990600"/>
            <a:ext cx="24384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304800"/>
            <a:ext cx="3657599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4800" y="2362200"/>
            <a:ext cx="36576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4800" y="3962400"/>
            <a:ext cx="370522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228600" y="5934670"/>
            <a:ext cx="4191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lphaUcParenR"/>
            </a:pPr>
            <a:r>
              <a:rPr lang="en-US" dirty="0" smtClean="0"/>
              <a:t>Swelling of the right hock joint</a:t>
            </a:r>
          </a:p>
          <a:p>
            <a:r>
              <a:rPr lang="en-US" dirty="0" smtClean="0"/>
              <a:t>(B and C) </a:t>
            </a:r>
            <a:r>
              <a:rPr lang="en-US" dirty="0" err="1" smtClean="0"/>
              <a:t>fibrinotic</a:t>
            </a:r>
            <a:r>
              <a:rPr lang="en-US" dirty="0" smtClean="0"/>
              <a:t> exudation, adhesions, and hemorrhages hock joint</a:t>
            </a:r>
            <a:endParaRPr lang="en-US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76800" y="228600"/>
            <a:ext cx="362902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876801" y="2209800"/>
            <a:ext cx="3657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76800" y="4191000"/>
            <a:ext cx="37052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Rectangle 12"/>
          <p:cNvSpPr/>
          <p:nvPr/>
        </p:nvSpPr>
        <p:spPr>
          <a:xfrm>
            <a:off x="4724400" y="5943600"/>
            <a:ext cx="4419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(A)tears, (B) looseness, and (C) separation of the </a:t>
            </a:r>
            <a:r>
              <a:rPr lang="en-US" dirty="0" err="1" smtClean="0"/>
              <a:t>Gastrocnemius</a:t>
            </a:r>
            <a:r>
              <a:rPr lang="en-US" dirty="0" smtClean="0"/>
              <a:t> tendons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4267200" y="91440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4267200" y="297180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4267200" y="480060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1050" y="381000"/>
            <a:ext cx="3333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52401" y="3657600"/>
            <a:ext cx="495299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Histologic</a:t>
            </a:r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 lesion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Synovial cells are hypertrophied,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hyperplastic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, and infiltrated by lymphocytes and macrophages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synovia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and tendon sheaths contain lymphoid aggregates with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heterophils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and macrophages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62000" y="2724090"/>
            <a:ext cx="7772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The small intestine is pale, dilated and contain indigested forage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1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381000"/>
            <a:ext cx="32480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18" name="Picture 2" descr="https://www.msdvetmanual.com/-/media/manual/veterinary/images/v/i/r/viral-arthritis-tendons-histopathology-normal-vs-affected-poultry-nicholds-high.jpg?thn=0&amp;sc_lang=e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82741" y="3424624"/>
            <a:ext cx="4032659" cy="2899976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5486400" y="6324600"/>
            <a:ext cx="3142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Normal and affected tendons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181600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On the basis of clinical signs and gross and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histologic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lesions</a:t>
            </a:r>
          </a:p>
          <a:p>
            <a:r>
              <a:rPr lang="en-US" sz="2400" b="1" dirty="0" smtClean="0">
                <a:latin typeface="Arial" pitchFamily="34" charset="0"/>
                <a:cs typeface="Arial" pitchFamily="34" charset="0"/>
              </a:rPr>
              <a:t>Virus Isolation</a:t>
            </a:r>
          </a:p>
          <a:p>
            <a:pPr lvl="1"/>
            <a:r>
              <a:rPr lang="en-US" sz="2400" dirty="0" smtClean="0">
                <a:latin typeface="Arial" pitchFamily="34" charset="0"/>
                <a:cs typeface="Arial" pitchFamily="34" charset="0"/>
              </a:rPr>
              <a:t>Isolation from hock joint tissues can be taken as an evidence of a causal relationship</a:t>
            </a:r>
          </a:p>
          <a:p>
            <a:pPr lvl="1"/>
            <a:r>
              <a:rPr lang="en-US" sz="2400" dirty="0" smtClean="0">
                <a:latin typeface="Arial" pitchFamily="34" charset="0"/>
                <a:cs typeface="Arial" pitchFamily="34" charset="0"/>
              </a:rPr>
              <a:t>Tissues of choice: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hypotarsal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sesamoid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bone with the tendons that pass through it, synovial membrane, and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articular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cartilage.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Molecular Methods: </a:t>
            </a: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RT‐PCR</a:t>
            </a: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Serology : </a:t>
            </a: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ELISA</a:t>
            </a:r>
            <a:endParaRPr lang="en-US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145490" y="304800"/>
            <a:ext cx="21123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DIAGNOSIS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105400"/>
          </a:xfrm>
        </p:spPr>
        <p:txBody>
          <a:bodyPr>
            <a:normAutofit/>
          </a:bodyPr>
          <a:lstStyle/>
          <a:p>
            <a:pPr algn="just"/>
            <a:r>
              <a:rPr lang="en-US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 treatment for infected birds once clinical signs of viral arthritis are apparent</a:t>
            </a:r>
            <a:r>
              <a:rPr lang="en-US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other than general supportive care</a:t>
            </a:r>
          </a:p>
          <a:p>
            <a:pPr algn="just"/>
            <a:r>
              <a:rPr lang="en-US" sz="2400" dirty="0" smtClean="0">
                <a:latin typeface="Arial" pitchFamily="34" charset="0"/>
                <a:cs typeface="Arial" pitchFamily="34" charset="0"/>
              </a:rPr>
              <a:t>Birds that are lame and unable to reach feed and/or water should be euthanized</a:t>
            </a:r>
          </a:p>
          <a:p>
            <a:pPr algn="just"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pPr algn="just"/>
            <a:r>
              <a:rPr lang="en-US" sz="2400" dirty="0" smtClean="0">
                <a:latin typeface="Arial" pitchFamily="34" charset="0"/>
                <a:cs typeface="Arial" pitchFamily="34" charset="0"/>
              </a:rPr>
              <a:t>Commercially available poultry vaccine strains for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reovirus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include S1133, 1733, 2408, and 2177</a:t>
            </a:r>
          </a:p>
          <a:p>
            <a:pPr algn="just"/>
            <a:r>
              <a:rPr lang="en-US" sz="2400" dirty="0" smtClean="0">
                <a:latin typeface="Arial" pitchFamily="34" charset="0"/>
                <a:cs typeface="Arial" pitchFamily="34" charset="0"/>
              </a:rPr>
              <a:t>Vaccination prevents vertical transmission of virus and provided progeny with maternal antibody to prevent clinical disease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19200" y="381000"/>
            <a:ext cx="7017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PREVENTION, TEATMENT and CONTROL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89053" y="2405577"/>
            <a:ext cx="4703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8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Thank You</a:t>
            </a:r>
            <a:endParaRPr lang="en-IN" sz="4800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0757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2721</TotalTime>
  <Words>477</Words>
  <Application>Microsoft Office PowerPoint</Application>
  <PresentationFormat>On-screen Show (4:3)</PresentationFormat>
  <Paragraphs>63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Arial Black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Dell</dc:creator>
  <cp:lastModifiedBy>Bvc</cp:lastModifiedBy>
  <cp:revision>42</cp:revision>
  <dcterms:created xsi:type="dcterms:W3CDTF">2023-09-19T03:52:00Z</dcterms:created>
  <dcterms:modified xsi:type="dcterms:W3CDTF">2025-05-21T05:50:47Z</dcterms:modified>
</cp:coreProperties>
</file>