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7" autoAdjust="0"/>
    <p:restoredTop sz="94660"/>
  </p:normalViewPr>
  <p:slideViewPr>
    <p:cSldViewPr snapToGrid="0">
      <p:cViewPr varScale="1">
        <p:scale>
          <a:sx n="111" d="100"/>
          <a:sy n="111" d="100"/>
        </p:scale>
        <p:origin x="456" y="10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90467B4-8E8A-4C89-9E08-381E144150A4}" type="datetimeFigureOut">
              <a:rPr lang="en-IN" smtClean="0"/>
              <a:t>26-06-2025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E20171-C9E9-45D5-BDE2-08FB67842FB8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84439497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90467B4-8E8A-4C89-9E08-381E144150A4}" type="datetimeFigureOut">
              <a:rPr lang="en-IN" smtClean="0"/>
              <a:t>26-06-2025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E20171-C9E9-45D5-BDE2-08FB67842FB8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6038537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90467B4-8E8A-4C89-9E08-381E144150A4}" type="datetimeFigureOut">
              <a:rPr lang="en-IN" smtClean="0"/>
              <a:t>26-06-2025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E20171-C9E9-45D5-BDE2-08FB67842FB8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1350315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90467B4-8E8A-4C89-9E08-381E144150A4}" type="datetimeFigureOut">
              <a:rPr lang="en-IN" smtClean="0"/>
              <a:t>26-06-2025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E20171-C9E9-45D5-BDE2-08FB67842FB8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93796214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90467B4-8E8A-4C89-9E08-381E144150A4}" type="datetimeFigureOut">
              <a:rPr lang="en-IN" smtClean="0"/>
              <a:t>26-06-2025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E20171-C9E9-45D5-BDE2-08FB67842FB8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78301668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90467B4-8E8A-4C89-9E08-381E144150A4}" type="datetimeFigureOut">
              <a:rPr lang="en-IN" smtClean="0"/>
              <a:t>26-06-2025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E20171-C9E9-45D5-BDE2-08FB67842FB8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07832002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90467B4-8E8A-4C89-9E08-381E144150A4}" type="datetimeFigureOut">
              <a:rPr lang="en-IN" smtClean="0"/>
              <a:t>26-06-2025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E20171-C9E9-45D5-BDE2-08FB67842FB8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0993136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90467B4-8E8A-4C89-9E08-381E144150A4}" type="datetimeFigureOut">
              <a:rPr lang="en-IN" smtClean="0"/>
              <a:t>26-06-2025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E20171-C9E9-45D5-BDE2-08FB67842FB8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9780145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90467B4-8E8A-4C89-9E08-381E144150A4}" type="datetimeFigureOut">
              <a:rPr lang="en-IN" smtClean="0"/>
              <a:t>26-06-2025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E20171-C9E9-45D5-BDE2-08FB67842FB8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20755412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90467B4-8E8A-4C89-9E08-381E144150A4}" type="datetimeFigureOut">
              <a:rPr lang="en-IN" smtClean="0"/>
              <a:t>26-06-2025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E20171-C9E9-45D5-BDE2-08FB67842FB8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73361448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90467B4-8E8A-4C89-9E08-381E144150A4}" type="datetimeFigureOut">
              <a:rPr lang="en-IN" smtClean="0"/>
              <a:t>26-06-2025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E20171-C9E9-45D5-BDE2-08FB67842FB8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24960045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6">
            <a:lumMod val="20000"/>
            <a:lumOff val="80000"/>
            <a:alpha val="51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90467B4-8E8A-4C89-9E08-381E144150A4}" type="datetimeFigureOut">
              <a:rPr lang="en-IN" smtClean="0"/>
              <a:t>26-06-2025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DE20171-C9E9-45D5-BDE2-08FB67842FB8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19090548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g"/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ounded Rectangle 9"/>
          <p:cNvSpPr/>
          <p:nvPr/>
        </p:nvSpPr>
        <p:spPr>
          <a:xfrm>
            <a:off x="307650" y="401652"/>
            <a:ext cx="11511184" cy="5922235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21293" y="555476"/>
            <a:ext cx="11160807" cy="3238857"/>
          </a:xfrm>
        </p:spPr>
        <p:txBody>
          <a:bodyPr>
            <a:normAutofit fontScale="90000"/>
          </a:bodyPr>
          <a:lstStyle/>
          <a:p>
            <a:pPr>
              <a:lnSpc>
                <a:spcPct val="100000"/>
              </a:lnSpc>
              <a:spcBef>
                <a:spcPts val="0"/>
              </a:spcBef>
            </a:pPr>
            <a:br>
              <a:rPr lang="en-US" sz="44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44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Advanced Swine Production and Management</a:t>
            </a:r>
            <a:br>
              <a:rPr lang="en-US" sz="44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4400" b="1" i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for M. V. Sc.</a:t>
            </a:r>
            <a:br>
              <a:rPr lang="en-US" sz="44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44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Course: LPM-603</a:t>
            </a:r>
            <a:endParaRPr lang="en-IN" sz="4400" b="1" dirty="0">
              <a:solidFill>
                <a:srgbClr val="7030A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587" t="6604" r="8665" b="7664"/>
          <a:stretch/>
        </p:blipFill>
        <p:spPr>
          <a:xfrm>
            <a:off x="521293" y="555476"/>
            <a:ext cx="1404000" cy="1364339"/>
          </a:xfrm>
          <a:prstGeom prst="rect">
            <a:avLst/>
          </a:prstGeom>
        </p:spPr>
      </p:pic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21293" y="4366900"/>
            <a:ext cx="11160807" cy="1956987"/>
          </a:xfrm>
        </p:spPr>
        <p:txBody>
          <a:bodyPr>
            <a:noAutofit/>
          </a:bodyPr>
          <a:lstStyle/>
          <a:p>
            <a:pPr algn="just">
              <a:lnSpc>
                <a:spcPct val="100000"/>
              </a:lnSpc>
              <a:spcBef>
                <a:spcPts val="0"/>
              </a:spcBef>
            </a:pPr>
            <a:r>
              <a:rPr lang="en-US" sz="32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				     </a:t>
            </a:r>
            <a:r>
              <a:rPr lang="en-US" sz="28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By:</a:t>
            </a:r>
          </a:p>
          <a:p>
            <a:pPr>
              <a:lnSpc>
                <a:spcPct val="100000"/>
              </a:lnSpc>
              <a:spcBef>
                <a:spcPts val="0"/>
              </a:spcBef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		</a:t>
            </a:r>
            <a:r>
              <a:rPr lang="en-US" sz="28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Dr. Sanjay Kumar</a:t>
            </a:r>
          </a:p>
          <a:p>
            <a:pPr>
              <a:lnSpc>
                <a:spcPct val="100000"/>
              </a:lnSpc>
              <a:spcBef>
                <a:spcPts val="0"/>
              </a:spcBef>
            </a:pPr>
            <a:r>
              <a:rPr lang="en-US" sz="28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		  Associate Professor,</a:t>
            </a:r>
          </a:p>
          <a:p>
            <a:pPr>
              <a:lnSpc>
                <a:spcPct val="100000"/>
              </a:lnSpc>
              <a:spcBef>
                <a:spcPts val="0"/>
              </a:spcBef>
            </a:pPr>
            <a:r>
              <a:rPr lang="en-US" sz="28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					 Department of LPM, BVC, Patna-14</a:t>
            </a:r>
            <a:endParaRPr lang="en-IN" sz="2800" b="1" dirty="0">
              <a:solidFill>
                <a:srgbClr val="00B05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82" t="3303" r="2697" b="1414"/>
          <a:stretch/>
        </p:blipFill>
        <p:spPr>
          <a:xfrm>
            <a:off x="10278100" y="555476"/>
            <a:ext cx="1404000" cy="1480582"/>
          </a:xfrm>
          <a:prstGeom prst="rect">
            <a:avLst/>
          </a:prstGeom>
        </p:spPr>
      </p:pic>
      <p:cxnSp>
        <p:nvCxnSpPr>
          <p:cNvPr id="7" name="Straight Connector 6"/>
          <p:cNvCxnSpPr/>
          <p:nvPr/>
        </p:nvCxnSpPr>
        <p:spPr>
          <a:xfrm>
            <a:off x="478563" y="3965249"/>
            <a:ext cx="11160807" cy="0"/>
          </a:xfrm>
          <a:prstGeom prst="line">
            <a:avLst/>
          </a:prstGeom>
          <a:ln/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cxnSp>
        <p:nvCxnSpPr>
          <p:cNvPr id="9" name="Straight Connector 8"/>
          <p:cNvCxnSpPr/>
          <p:nvPr/>
        </p:nvCxnSpPr>
        <p:spPr>
          <a:xfrm>
            <a:off x="477138" y="4015097"/>
            <a:ext cx="11160807" cy="0"/>
          </a:xfrm>
          <a:prstGeom prst="line">
            <a:avLst/>
          </a:prstGeom>
          <a:ln/>
        </p:spPr>
        <p:style>
          <a:lnRef idx="3">
            <a:schemeClr val="accent5"/>
          </a:lnRef>
          <a:fillRef idx="0">
            <a:schemeClr val="accent5"/>
          </a:fillRef>
          <a:effectRef idx="2">
            <a:schemeClr val="accent5"/>
          </a:effectRef>
          <a:fontRef idx="minor">
            <a:schemeClr val="tx1"/>
          </a:fontRef>
        </p:style>
      </p:cxnSp>
      <p:sp>
        <p:nvSpPr>
          <p:cNvPr id="11" name="Rounded Rectangle 10"/>
          <p:cNvSpPr/>
          <p:nvPr/>
        </p:nvSpPr>
        <p:spPr>
          <a:xfrm>
            <a:off x="357498" y="460046"/>
            <a:ext cx="11410061" cy="5812567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</p:spTree>
    <p:extLst>
      <p:ext uri="{BB962C8B-B14F-4D97-AF65-F5344CB8AC3E}">
        <p14:creationId xmlns:p14="http://schemas.microsoft.com/office/powerpoint/2010/main" val="386690906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ounded Rectangle 9"/>
          <p:cNvSpPr/>
          <p:nvPr/>
        </p:nvSpPr>
        <p:spPr>
          <a:xfrm>
            <a:off x="307650" y="401652"/>
            <a:ext cx="11511184" cy="5922235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21293" y="555477"/>
            <a:ext cx="11160807" cy="1290415"/>
          </a:xfrm>
        </p:spPr>
        <p:txBody>
          <a:bodyPr>
            <a:noAutofit/>
          </a:bodyPr>
          <a:lstStyle/>
          <a:p>
            <a:pPr marL="720000" indent="-571500" algn="l">
              <a:lnSpc>
                <a:spcPct val="100000"/>
              </a:lnSpc>
              <a:spcBef>
                <a:spcPts val="0"/>
              </a:spcBef>
              <a:buFont typeface="Wingdings" panose="05000000000000000000" pitchFamily="2" charset="2"/>
              <a:buChar char="Ø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Pig rearing is a profitable venture for marginal and also enter </a:t>
            </a:r>
            <a:r>
              <a:rPr lang="en-US" sz="28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preunial</a:t>
            </a: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farmers</a:t>
            </a:r>
            <a:b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2800" b="1" i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Meat of Pig Farming </a:t>
            </a:r>
            <a:r>
              <a:rPr lang="en-US" sz="28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 </a:t>
            </a:r>
            <a:endParaRPr lang="en-IN" sz="28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21293" y="1710586"/>
            <a:ext cx="11160807" cy="4408203"/>
          </a:xfrm>
        </p:spPr>
        <p:txBody>
          <a:bodyPr>
            <a:noAutofit/>
          </a:bodyPr>
          <a:lstStyle/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Pigs are efficient convertors of concentrate into meal (FCR 3-3.5)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Excellent fat storing capacity.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They can be fed kitchen waste / garbage.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Short market age (6-7 months).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Highly prolific (8-12 piglet per litter).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Lest investment.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Less land requirement.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High Dressing percentage. </a:t>
            </a:r>
          </a:p>
          <a:p>
            <a:pPr marL="720000" indent="-457200" algn="just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endParaRPr lang="en-IN" sz="28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1" name="Rounded Rectangle 10"/>
          <p:cNvSpPr/>
          <p:nvPr/>
        </p:nvSpPr>
        <p:spPr>
          <a:xfrm>
            <a:off x="357498" y="460046"/>
            <a:ext cx="11410061" cy="5812567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ED239215-9448-E983-BC69-4D8B59CA111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08" t="1489" r="3122" b="2894"/>
          <a:stretch>
            <a:fillRect/>
          </a:stretch>
        </p:blipFill>
        <p:spPr>
          <a:xfrm>
            <a:off x="7651630" y="2957407"/>
            <a:ext cx="3950899" cy="28999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556875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ounded Rectangle 9"/>
          <p:cNvSpPr/>
          <p:nvPr/>
        </p:nvSpPr>
        <p:spPr>
          <a:xfrm>
            <a:off x="307650" y="401652"/>
            <a:ext cx="11511184" cy="5922235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21293" y="546932"/>
            <a:ext cx="11160807" cy="640933"/>
          </a:xfrm>
        </p:spPr>
        <p:txBody>
          <a:bodyPr>
            <a:normAutofit/>
          </a:bodyPr>
          <a:lstStyle/>
          <a:p>
            <a:pPr marL="377100" algn="l">
              <a:lnSpc>
                <a:spcPct val="125000"/>
              </a:lnSpc>
              <a:spcBef>
                <a:spcPts val="0"/>
              </a:spcBef>
            </a:pPr>
            <a:r>
              <a:rPr lang="en-US" sz="2800" b="1" i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Piglet </a:t>
            </a:r>
            <a:r>
              <a:rPr lang="en-US" sz="2800" b="1" i="1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Anaemia</a:t>
            </a:r>
            <a:r>
              <a:rPr lang="en-US" sz="2800" b="1" i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-</a:t>
            </a:r>
            <a:endParaRPr lang="en-IN" sz="2800" b="1" i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21293" y="1187866"/>
            <a:ext cx="11160807" cy="495656"/>
          </a:xfrm>
        </p:spPr>
        <p:txBody>
          <a:bodyPr>
            <a:noAutofit/>
          </a:bodyPr>
          <a:lstStyle/>
          <a:p>
            <a:pPr marL="720000" indent="-457200" algn="just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Duet to iron and copper deficiency. </a:t>
            </a:r>
          </a:p>
        </p:txBody>
      </p:sp>
      <p:sp>
        <p:nvSpPr>
          <p:cNvPr id="11" name="Rounded Rectangle 10"/>
          <p:cNvSpPr/>
          <p:nvPr/>
        </p:nvSpPr>
        <p:spPr>
          <a:xfrm>
            <a:off x="357498" y="460046"/>
            <a:ext cx="11410061" cy="5812567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sp>
        <p:nvSpPr>
          <p:cNvPr id="6" name="Title 1"/>
          <p:cNvSpPr txBox="1">
            <a:spLocks/>
          </p:cNvSpPr>
          <p:nvPr/>
        </p:nvSpPr>
        <p:spPr>
          <a:xfrm>
            <a:off x="673693" y="3911125"/>
            <a:ext cx="11160807" cy="64093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377100" algn="l">
              <a:lnSpc>
                <a:spcPct val="125000"/>
              </a:lnSpc>
              <a:spcBef>
                <a:spcPts val="0"/>
              </a:spcBef>
            </a:pPr>
            <a:r>
              <a:rPr lang="en-US" sz="2800" b="1" i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Prevention - </a:t>
            </a:r>
            <a:endParaRPr lang="en-IN" sz="2800" b="1" i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Subtitle 2"/>
          <p:cNvSpPr txBox="1">
            <a:spLocks/>
          </p:cNvSpPr>
          <p:nvPr/>
        </p:nvSpPr>
        <p:spPr>
          <a:xfrm>
            <a:off x="521293" y="2382848"/>
            <a:ext cx="11160807" cy="1590946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Dullness, Depressed.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Decrease in immunity.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Often diarrhea. </a:t>
            </a:r>
          </a:p>
        </p:txBody>
      </p:sp>
      <p:sp>
        <p:nvSpPr>
          <p:cNvPr id="8" name="Subtitle 2"/>
          <p:cNvSpPr txBox="1">
            <a:spLocks/>
          </p:cNvSpPr>
          <p:nvPr/>
        </p:nvSpPr>
        <p:spPr>
          <a:xfrm>
            <a:off x="521293" y="4554908"/>
            <a:ext cx="11160807" cy="158097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Balanced ration with enough iron.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Injecting inferno (Iron injection) occasionally.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Painting udder with ferrous </a:t>
            </a:r>
            <a:r>
              <a:rPr lang="en-US" sz="28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Sulphate</a:t>
            </a: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paste. 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0EBEE51D-8349-16FD-F2E7-53EF8F787FA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63110" y="1435693"/>
            <a:ext cx="4755198" cy="3688397"/>
          </a:xfrm>
          <a:prstGeom prst="rect">
            <a:avLst/>
          </a:prstGeom>
        </p:spPr>
      </p:pic>
      <p:sp>
        <p:nvSpPr>
          <p:cNvPr id="9" name="Title 1"/>
          <p:cNvSpPr txBox="1">
            <a:spLocks/>
          </p:cNvSpPr>
          <p:nvPr/>
        </p:nvSpPr>
        <p:spPr>
          <a:xfrm>
            <a:off x="673693" y="1835922"/>
            <a:ext cx="11160807" cy="64093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377100" algn="l">
              <a:lnSpc>
                <a:spcPct val="125000"/>
              </a:lnSpc>
              <a:spcBef>
                <a:spcPts val="0"/>
              </a:spcBef>
            </a:pPr>
            <a:r>
              <a:rPr lang="en-US" sz="2800" b="1" i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Symptoms -</a:t>
            </a:r>
            <a:endParaRPr lang="en-IN" sz="2800" b="1" i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8086439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ounded Rectangle 9"/>
          <p:cNvSpPr/>
          <p:nvPr/>
        </p:nvSpPr>
        <p:spPr>
          <a:xfrm>
            <a:off x="307650" y="401652"/>
            <a:ext cx="11511184" cy="5922235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21293" y="546932"/>
            <a:ext cx="11160807" cy="640933"/>
          </a:xfrm>
        </p:spPr>
        <p:txBody>
          <a:bodyPr>
            <a:normAutofit/>
          </a:bodyPr>
          <a:lstStyle/>
          <a:p>
            <a:pPr marL="377100" algn="l">
              <a:lnSpc>
                <a:spcPct val="125000"/>
              </a:lnSpc>
              <a:spcBef>
                <a:spcPts val="0"/>
              </a:spcBef>
            </a:pPr>
            <a:r>
              <a:rPr lang="en-US" sz="2800" b="1" i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Certain important terminology in pigs -</a:t>
            </a:r>
            <a:endParaRPr lang="en-IN" sz="2800" b="1" i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21293" y="1187865"/>
            <a:ext cx="11160807" cy="4930924"/>
          </a:xfrm>
        </p:spPr>
        <p:txBody>
          <a:bodyPr>
            <a:noAutofit/>
          </a:bodyPr>
          <a:lstStyle/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Farrowing – Act of parturition.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Runt – Smallest piglet in a farrowing, weak.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Sow – Female pig for breeding.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Stag – Male pig castrated after puberty.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Service – Act of mating in pigs.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Starter – Pig feed for feeding 21-35 days pigs.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Swine – Common term for pig.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Swine fever – Viral disease common in pig.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Gilt – A young female kept for breeding. </a:t>
            </a:r>
          </a:p>
        </p:txBody>
      </p:sp>
      <p:sp>
        <p:nvSpPr>
          <p:cNvPr id="11" name="Rounded Rectangle 10"/>
          <p:cNvSpPr/>
          <p:nvPr/>
        </p:nvSpPr>
        <p:spPr>
          <a:xfrm>
            <a:off x="357498" y="460046"/>
            <a:ext cx="11410061" cy="5812567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91C0246-8126-10B1-383F-723010E775D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944" t="14120" r="9054" b="15110"/>
          <a:stretch>
            <a:fillRect/>
          </a:stretch>
        </p:blipFill>
        <p:spPr>
          <a:xfrm>
            <a:off x="8438149" y="2431273"/>
            <a:ext cx="3243951" cy="18629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7626036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ounded Rectangle 9"/>
          <p:cNvSpPr/>
          <p:nvPr/>
        </p:nvSpPr>
        <p:spPr>
          <a:xfrm>
            <a:off x="307650" y="401652"/>
            <a:ext cx="11511184" cy="5922235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21293" y="611019"/>
            <a:ext cx="11160808" cy="1173629"/>
          </a:xfrm>
        </p:spPr>
        <p:txBody>
          <a:bodyPr>
            <a:noAutofit/>
          </a:bodyPr>
          <a:lstStyle/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Feeder pig – 2-5 months old growing pig.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Bacon – Meat of pig from back and sides. </a:t>
            </a:r>
          </a:p>
        </p:txBody>
      </p:sp>
      <p:sp>
        <p:nvSpPr>
          <p:cNvPr id="11" name="Rounded Rectangle 10"/>
          <p:cNvSpPr/>
          <p:nvPr/>
        </p:nvSpPr>
        <p:spPr>
          <a:xfrm>
            <a:off x="357498" y="460046"/>
            <a:ext cx="11410061" cy="5812567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sp>
        <p:nvSpPr>
          <p:cNvPr id="6" name="Title 1"/>
          <p:cNvSpPr txBox="1">
            <a:spLocks/>
          </p:cNvSpPr>
          <p:nvPr/>
        </p:nvSpPr>
        <p:spPr>
          <a:xfrm>
            <a:off x="673693" y="3911125"/>
            <a:ext cx="11160807" cy="64093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377100" algn="l">
              <a:lnSpc>
                <a:spcPct val="125000"/>
              </a:lnSpc>
              <a:spcBef>
                <a:spcPts val="0"/>
              </a:spcBef>
            </a:pPr>
            <a:r>
              <a:rPr lang="en-US" sz="2800" b="1" i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Garbage - </a:t>
            </a:r>
            <a:endParaRPr lang="en-IN" sz="2800" b="1" i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Subtitle 2"/>
          <p:cNvSpPr txBox="1">
            <a:spLocks/>
          </p:cNvSpPr>
          <p:nvPr/>
        </p:nvSpPr>
        <p:spPr>
          <a:xfrm>
            <a:off x="521293" y="2382848"/>
            <a:ext cx="11160807" cy="1590946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Small Sharpe 4 pair teeth in small pigs.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Damage udder &amp; fight damage among piglet.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Cut for safety at small age (2-3 days).  </a:t>
            </a:r>
          </a:p>
        </p:txBody>
      </p:sp>
      <p:sp>
        <p:nvSpPr>
          <p:cNvPr id="8" name="Subtitle 2"/>
          <p:cNvSpPr txBox="1">
            <a:spLocks/>
          </p:cNvSpPr>
          <p:nvPr/>
        </p:nvSpPr>
        <p:spPr>
          <a:xfrm>
            <a:off x="521293" y="4554908"/>
            <a:ext cx="11160807" cy="1606610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Most economic way of feeding pig.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 – 8 </a:t>
            </a:r>
            <a:r>
              <a:rPr lang="en-US" sz="28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kgs</a:t>
            </a: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/adult pig.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Prefer half cooking / boiling before feeding. </a:t>
            </a:r>
          </a:p>
        </p:txBody>
      </p:sp>
      <p:sp>
        <p:nvSpPr>
          <p:cNvPr id="9" name="Title 1"/>
          <p:cNvSpPr txBox="1">
            <a:spLocks/>
          </p:cNvSpPr>
          <p:nvPr/>
        </p:nvSpPr>
        <p:spPr>
          <a:xfrm>
            <a:off x="673693" y="1835923"/>
            <a:ext cx="11160807" cy="546925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377100" algn="l">
              <a:lnSpc>
                <a:spcPct val="125000"/>
              </a:lnSpc>
              <a:spcBef>
                <a:spcPts val="0"/>
              </a:spcBef>
            </a:pPr>
            <a:r>
              <a:rPr lang="en-US" sz="2800" b="1" i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Needle Teeth -</a:t>
            </a:r>
            <a:endParaRPr lang="en-IN" sz="2800" b="1" i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BF15C7EA-E83C-077E-3EA6-4A5BA3B78EB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69219" y="1835923"/>
            <a:ext cx="2902550" cy="1915683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2815E3BE-4136-0CEB-EEEB-D967AB1A8CEA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69219" y="3973794"/>
            <a:ext cx="2902550" cy="17102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4121169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ounded Rectangle 9"/>
          <p:cNvSpPr/>
          <p:nvPr/>
        </p:nvSpPr>
        <p:spPr>
          <a:xfrm>
            <a:off x="307650" y="401652"/>
            <a:ext cx="11511184" cy="5922235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21293" y="611019"/>
            <a:ext cx="11160807" cy="1072503"/>
          </a:xfrm>
        </p:spPr>
        <p:txBody>
          <a:bodyPr>
            <a:noAutofit/>
          </a:bodyPr>
          <a:lstStyle/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Should be fresh.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Easily available. </a:t>
            </a:r>
          </a:p>
        </p:txBody>
      </p:sp>
      <p:sp>
        <p:nvSpPr>
          <p:cNvPr id="11" name="Rounded Rectangle 10"/>
          <p:cNvSpPr/>
          <p:nvPr/>
        </p:nvSpPr>
        <p:spPr>
          <a:xfrm>
            <a:off x="357498" y="460046"/>
            <a:ext cx="11410061" cy="5812567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sp>
        <p:nvSpPr>
          <p:cNvPr id="7" name="Subtitle 2"/>
          <p:cNvSpPr txBox="1">
            <a:spLocks/>
          </p:cNvSpPr>
          <p:nvPr/>
        </p:nvSpPr>
        <p:spPr>
          <a:xfrm>
            <a:off x="521293" y="2382847"/>
            <a:ext cx="11160807" cy="3821399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Separate advanced pregnant sow well in Advanced.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Keep in separate 3m</a:t>
            </a:r>
            <a:r>
              <a:rPr lang="en-US" sz="2800" b="1" baseline="300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farrowing pan. 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It should be clean, dry and non slippery.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Provide adlib drinking water / balanced diet.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Handle gently.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Provide 8-10 cm of bedding material on floor.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Allow good pasture. </a:t>
            </a:r>
          </a:p>
        </p:txBody>
      </p:sp>
      <p:sp>
        <p:nvSpPr>
          <p:cNvPr id="9" name="Title 1"/>
          <p:cNvSpPr txBox="1">
            <a:spLocks/>
          </p:cNvSpPr>
          <p:nvPr/>
        </p:nvSpPr>
        <p:spPr>
          <a:xfrm>
            <a:off x="673693" y="1835923"/>
            <a:ext cx="11160807" cy="546925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377100" algn="l">
              <a:lnSpc>
                <a:spcPct val="125000"/>
              </a:lnSpc>
              <a:spcBef>
                <a:spcPts val="0"/>
              </a:spcBef>
            </a:pPr>
            <a:r>
              <a:rPr lang="en-US" sz="2800" b="1" i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Care and Management of Pregnant -</a:t>
            </a:r>
            <a:endParaRPr lang="en-IN" sz="2800" b="1" i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699008F1-1A8C-A653-6D04-5E7A1AF6DE3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036" t="18052" b="3249"/>
          <a:stretch>
            <a:fillRect/>
          </a:stretch>
        </p:blipFill>
        <p:spPr>
          <a:xfrm>
            <a:off x="8272727" y="2935536"/>
            <a:ext cx="3397975" cy="31202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4244516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ounded Rectangle 9"/>
          <p:cNvSpPr/>
          <p:nvPr/>
        </p:nvSpPr>
        <p:spPr>
          <a:xfrm>
            <a:off x="307650" y="401652"/>
            <a:ext cx="11511184" cy="5922235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21293" y="948583"/>
            <a:ext cx="11160807" cy="5178752"/>
          </a:xfrm>
        </p:spPr>
        <p:txBody>
          <a:bodyPr>
            <a:noAutofit/>
          </a:bodyPr>
          <a:lstStyle/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Deworming 2 weeks before farrowing with </a:t>
            </a:r>
            <a:r>
              <a:rPr lang="en-US" sz="28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piprazine</a:t>
            </a: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adepate</a:t>
            </a: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@ 1 gm / 10 kg body weight.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Bath sow with </a:t>
            </a:r>
            <a:r>
              <a:rPr lang="en-US" sz="28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luke</a:t>
            </a: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warm water with some pot-permanganate.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Allow medicated wallowing, if possible, specially in hot summer.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Withdraw feeding 12 hrs. before farrowing. 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Keep under alert monitor for any emergency.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 veterinarian should be consulted when required.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Explain of placenta with in 2-4 hrs. of farrowing is advisable.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Disposal the placenta quickly. </a:t>
            </a:r>
          </a:p>
        </p:txBody>
      </p:sp>
      <p:sp>
        <p:nvSpPr>
          <p:cNvPr id="11" name="Rounded Rectangle 10"/>
          <p:cNvSpPr/>
          <p:nvPr/>
        </p:nvSpPr>
        <p:spPr>
          <a:xfrm>
            <a:off x="357498" y="460046"/>
            <a:ext cx="11410061" cy="5812567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</p:spTree>
    <p:extLst>
      <p:ext uri="{BB962C8B-B14F-4D97-AF65-F5344CB8AC3E}">
        <p14:creationId xmlns:p14="http://schemas.microsoft.com/office/powerpoint/2010/main" val="82364286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ounded Rectangle 9"/>
          <p:cNvSpPr/>
          <p:nvPr/>
        </p:nvSpPr>
        <p:spPr>
          <a:xfrm>
            <a:off x="307650" y="401652"/>
            <a:ext cx="11511184" cy="5922235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21293" y="546932"/>
            <a:ext cx="11160807" cy="640933"/>
          </a:xfrm>
        </p:spPr>
        <p:txBody>
          <a:bodyPr>
            <a:normAutofit/>
          </a:bodyPr>
          <a:lstStyle/>
          <a:p>
            <a:pPr marL="377100" algn="l">
              <a:lnSpc>
                <a:spcPct val="125000"/>
              </a:lnSpc>
              <a:spcBef>
                <a:spcPts val="0"/>
              </a:spcBef>
            </a:pPr>
            <a:r>
              <a:rPr lang="en-US" sz="2800" b="1" i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Guard rail - </a:t>
            </a:r>
            <a:endParaRPr lang="en-IN" sz="2800" b="1" i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21293" y="1187865"/>
            <a:ext cx="11160807" cy="1058249"/>
          </a:xfrm>
        </p:spPr>
        <p:txBody>
          <a:bodyPr>
            <a:noAutofit/>
          </a:bodyPr>
          <a:lstStyle/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Protective pipe attached on side walls of farrowing pen.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Safety escape for young piglet. </a:t>
            </a:r>
          </a:p>
        </p:txBody>
      </p:sp>
      <p:sp>
        <p:nvSpPr>
          <p:cNvPr id="11" name="Rounded Rectangle 10"/>
          <p:cNvSpPr/>
          <p:nvPr/>
        </p:nvSpPr>
        <p:spPr>
          <a:xfrm>
            <a:off x="357498" y="460046"/>
            <a:ext cx="11410061" cy="5812567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sp>
        <p:nvSpPr>
          <p:cNvPr id="6" name="Title 1"/>
          <p:cNvSpPr txBox="1">
            <a:spLocks/>
          </p:cNvSpPr>
          <p:nvPr/>
        </p:nvSpPr>
        <p:spPr>
          <a:xfrm>
            <a:off x="521293" y="2478280"/>
            <a:ext cx="11160807" cy="700755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377100" algn="l">
              <a:lnSpc>
                <a:spcPct val="125000"/>
              </a:lnSpc>
              <a:spcBef>
                <a:spcPts val="0"/>
              </a:spcBef>
            </a:pPr>
            <a:r>
              <a:rPr lang="en-US" sz="2800" b="1" i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Care of Baby pigs - </a:t>
            </a:r>
            <a:endParaRPr lang="en-IN" sz="2800" b="1" i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8" name="Subtitle 2"/>
          <p:cNvSpPr txBox="1">
            <a:spLocks/>
          </p:cNvSpPr>
          <p:nvPr/>
        </p:nvSpPr>
        <p:spPr>
          <a:xfrm>
            <a:off x="521292" y="3273039"/>
            <a:ext cx="11160807" cy="2905570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Arrange experienced attendant for baby pigs.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Make piglet free from mucus.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Transfer piglet to creep area.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Assit</a:t>
            </a: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piglet to the teat for colostrum feeding.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Cut the needle teeth points at 2-4 days age. 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01D26F1-BF6E-75E2-1521-FCF6FB91098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45259" y="1820501"/>
            <a:ext cx="3226280" cy="1748826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AF589B44-950B-186D-B978-029EFFFFC9A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45259" y="3745954"/>
            <a:ext cx="3225449" cy="22925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09935567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ounded Rectangle 9"/>
          <p:cNvSpPr/>
          <p:nvPr/>
        </p:nvSpPr>
        <p:spPr>
          <a:xfrm>
            <a:off x="307650" y="401652"/>
            <a:ext cx="11511184" cy="5922235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21293" y="611019"/>
            <a:ext cx="11160807" cy="1771829"/>
          </a:xfrm>
        </p:spPr>
        <p:txBody>
          <a:bodyPr>
            <a:noAutofit/>
          </a:bodyPr>
          <a:lstStyle/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Paint udder with water mixed ferrous sulphate solution.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Feed the piglet after weaning with balanced diet.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Cut the naval cord 1 inch – by sterilized scissors.  </a:t>
            </a:r>
          </a:p>
        </p:txBody>
      </p:sp>
      <p:sp>
        <p:nvSpPr>
          <p:cNvPr id="11" name="Rounded Rectangle 10"/>
          <p:cNvSpPr/>
          <p:nvPr/>
        </p:nvSpPr>
        <p:spPr>
          <a:xfrm>
            <a:off x="357498" y="460046"/>
            <a:ext cx="11410061" cy="5812567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sp>
        <p:nvSpPr>
          <p:cNvPr id="6" name="Title 1"/>
          <p:cNvSpPr txBox="1">
            <a:spLocks/>
          </p:cNvSpPr>
          <p:nvPr/>
        </p:nvSpPr>
        <p:spPr>
          <a:xfrm>
            <a:off x="521292" y="2271750"/>
            <a:ext cx="11160807" cy="64093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377100" algn="l">
              <a:lnSpc>
                <a:spcPct val="125000"/>
              </a:lnSpc>
              <a:spcBef>
                <a:spcPts val="0"/>
              </a:spcBef>
            </a:pPr>
            <a:r>
              <a:rPr lang="en-US" sz="2800" b="1" i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Care and Management of Boars - </a:t>
            </a:r>
            <a:endParaRPr lang="en-IN" sz="2800" b="1" i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8" name="Subtitle 2"/>
          <p:cNvSpPr txBox="1">
            <a:spLocks/>
          </p:cNvSpPr>
          <p:nvPr/>
        </p:nvSpPr>
        <p:spPr>
          <a:xfrm>
            <a:off x="521291" y="2888479"/>
            <a:ext cx="11160807" cy="3221764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Select pure bred boar for the farm with excellent / good pedigree record.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Should have well developed sex organs.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Should have signs of masculinity.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Should have trait of meat hog.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Age 10-12 months. 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06E70B4C-0778-7244-FD81-053CE0AD22E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12719" y="3757941"/>
            <a:ext cx="3676048" cy="23523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5129450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ounded Rectangle 9"/>
          <p:cNvSpPr/>
          <p:nvPr/>
        </p:nvSpPr>
        <p:spPr>
          <a:xfrm>
            <a:off x="307650" y="401652"/>
            <a:ext cx="11511184" cy="5922235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21293" y="546931"/>
            <a:ext cx="11160807" cy="1136591"/>
          </a:xfrm>
        </p:spPr>
        <p:txBody>
          <a:bodyPr>
            <a:noAutofit/>
          </a:bodyPr>
          <a:lstStyle/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Should be provided with adlib drinking water and balanced feed.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Provide adequate exercise. </a:t>
            </a:r>
          </a:p>
        </p:txBody>
      </p:sp>
      <p:sp>
        <p:nvSpPr>
          <p:cNvPr id="11" name="Rounded Rectangle 10"/>
          <p:cNvSpPr/>
          <p:nvPr/>
        </p:nvSpPr>
        <p:spPr>
          <a:xfrm>
            <a:off x="357498" y="460046"/>
            <a:ext cx="11410061" cy="5812567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sp>
        <p:nvSpPr>
          <p:cNvPr id="7" name="Subtitle 2"/>
          <p:cNvSpPr txBox="1">
            <a:spLocks/>
          </p:cNvSpPr>
          <p:nvPr/>
        </p:nvSpPr>
        <p:spPr>
          <a:xfrm>
            <a:off x="521293" y="2203383"/>
            <a:ext cx="11160807" cy="3992318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62800" algn="just">
              <a:lnSpc>
                <a:spcPct val="125000"/>
              </a:lnSpc>
              <a:spcBef>
                <a:spcPts val="0"/>
              </a:spcBef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Lard type		-	Duroc Jersey 	-	Tamworth</a:t>
            </a:r>
          </a:p>
          <a:p>
            <a:pPr marL="262800" algn="just">
              <a:lnSpc>
                <a:spcPct val="125000"/>
              </a:lnSpc>
              <a:spcBef>
                <a:spcPts val="0"/>
              </a:spcBef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			-	Poland chine 	-	Yorkshire</a:t>
            </a:r>
          </a:p>
          <a:p>
            <a:pPr marL="262800" algn="just">
              <a:lnSpc>
                <a:spcPct val="125000"/>
              </a:lnSpc>
              <a:spcBef>
                <a:spcPts val="0"/>
              </a:spcBef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			-	Berkshire </a:t>
            </a:r>
          </a:p>
          <a:p>
            <a:pPr marL="262800" algn="just">
              <a:lnSpc>
                <a:spcPct val="125000"/>
              </a:lnSpc>
              <a:spcBef>
                <a:spcPts val="0"/>
              </a:spcBef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			-	Hampshire</a:t>
            </a:r>
          </a:p>
          <a:p>
            <a:pPr marL="262800" algn="just">
              <a:lnSpc>
                <a:spcPct val="125000"/>
              </a:lnSpc>
              <a:spcBef>
                <a:spcPts val="0"/>
              </a:spcBef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Exotic breed	-	Large white Yorkshire </a:t>
            </a:r>
          </a:p>
          <a:p>
            <a:pPr marL="262800" algn="just">
              <a:lnSpc>
                <a:spcPct val="125000"/>
              </a:lnSpc>
              <a:spcBef>
                <a:spcPts val="0"/>
              </a:spcBef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			-	Middle white Yorkshire </a:t>
            </a:r>
          </a:p>
          <a:p>
            <a:pPr marL="262800" algn="just">
              <a:lnSpc>
                <a:spcPct val="125000"/>
              </a:lnSpc>
              <a:spcBef>
                <a:spcPts val="0"/>
              </a:spcBef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			-	Tamworth and Berkshire </a:t>
            </a:r>
          </a:p>
        </p:txBody>
      </p:sp>
      <p:sp>
        <p:nvSpPr>
          <p:cNvPr id="9" name="Title 1"/>
          <p:cNvSpPr txBox="1">
            <a:spLocks/>
          </p:cNvSpPr>
          <p:nvPr/>
        </p:nvSpPr>
        <p:spPr>
          <a:xfrm>
            <a:off x="673693" y="1622272"/>
            <a:ext cx="11008407" cy="64093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377100" algn="l">
              <a:lnSpc>
                <a:spcPct val="125000"/>
              </a:lnSpc>
              <a:spcBef>
                <a:spcPts val="0"/>
              </a:spcBef>
            </a:pPr>
            <a:r>
              <a:rPr lang="en-US" sz="2800" b="1" i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Breed of Pig						Bacon type </a:t>
            </a:r>
            <a:endParaRPr lang="en-IN" sz="2800" b="1" i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1095353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ounded Rectangle 9"/>
          <p:cNvSpPr/>
          <p:nvPr/>
        </p:nvSpPr>
        <p:spPr>
          <a:xfrm>
            <a:off x="307650" y="401652"/>
            <a:ext cx="11511184" cy="5922235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21293" y="546932"/>
            <a:ext cx="11160807" cy="640933"/>
          </a:xfrm>
        </p:spPr>
        <p:txBody>
          <a:bodyPr>
            <a:normAutofit/>
          </a:bodyPr>
          <a:lstStyle/>
          <a:p>
            <a:pPr marL="377100">
              <a:lnSpc>
                <a:spcPct val="125000"/>
              </a:lnSpc>
              <a:spcBef>
                <a:spcPts val="0"/>
              </a:spcBef>
            </a:pPr>
            <a:r>
              <a:rPr lang="en-US" sz="2800" b="1" i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Factors for selection of Breed - </a:t>
            </a:r>
            <a:endParaRPr lang="en-IN" sz="2800" b="1" i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21293" y="1187866"/>
            <a:ext cx="11160807" cy="2247544"/>
          </a:xfrm>
        </p:spPr>
        <p:txBody>
          <a:bodyPr>
            <a:noAutofit/>
          </a:bodyPr>
          <a:lstStyle/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Type and Appearance 			.  Carcass quality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Prolificacy 					.  Good FCR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Growth ability 				.  Market demand	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Temperament 				.  Disease resistance </a:t>
            </a:r>
          </a:p>
        </p:txBody>
      </p:sp>
      <p:sp>
        <p:nvSpPr>
          <p:cNvPr id="11" name="Rounded Rectangle 10"/>
          <p:cNvSpPr/>
          <p:nvPr/>
        </p:nvSpPr>
        <p:spPr>
          <a:xfrm>
            <a:off x="357498" y="460046"/>
            <a:ext cx="11410061" cy="5812567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sp>
        <p:nvSpPr>
          <p:cNvPr id="6" name="Title 1"/>
          <p:cNvSpPr txBox="1">
            <a:spLocks/>
          </p:cNvSpPr>
          <p:nvPr/>
        </p:nvSpPr>
        <p:spPr>
          <a:xfrm>
            <a:off x="673693" y="3347103"/>
            <a:ext cx="11160807" cy="64093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377100" algn="l">
              <a:lnSpc>
                <a:spcPct val="125000"/>
              </a:lnSpc>
              <a:spcBef>
                <a:spcPts val="0"/>
              </a:spcBef>
            </a:pPr>
            <a:r>
              <a:rPr lang="en-US" sz="2800" b="1" i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System of Pig housing (3 types)- </a:t>
            </a:r>
            <a:endParaRPr lang="en-IN" sz="2800" b="1" i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8" name="Subtitle 2"/>
          <p:cNvSpPr txBox="1">
            <a:spLocks/>
          </p:cNvSpPr>
          <p:nvPr/>
        </p:nvSpPr>
        <p:spPr>
          <a:xfrm>
            <a:off x="521293" y="4007973"/>
            <a:ext cx="11160807" cy="2139300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Open air system	-	Totally open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Indoor system 	- 	Totally closed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Combined system	-	Combination of both   </a:t>
            </a:r>
          </a:p>
        </p:txBody>
      </p:sp>
    </p:spTree>
    <p:extLst>
      <p:ext uri="{BB962C8B-B14F-4D97-AF65-F5344CB8AC3E}">
        <p14:creationId xmlns:p14="http://schemas.microsoft.com/office/powerpoint/2010/main" val="238543340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ounded Rectangle 9"/>
          <p:cNvSpPr/>
          <p:nvPr/>
        </p:nvSpPr>
        <p:spPr>
          <a:xfrm>
            <a:off x="307650" y="401652"/>
            <a:ext cx="11511184" cy="5922235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21293" y="974221"/>
            <a:ext cx="11160807" cy="632388"/>
          </a:xfrm>
        </p:spPr>
        <p:txBody>
          <a:bodyPr>
            <a:normAutofit/>
          </a:bodyPr>
          <a:lstStyle/>
          <a:p>
            <a:pPr marL="377100" algn="l">
              <a:lnSpc>
                <a:spcPct val="125000"/>
              </a:lnSpc>
              <a:spcBef>
                <a:spcPts val="0"/>
              </a:spcBef>
            </a:pPr>
            <a:r>
              <a:rPr lang="en-US" sz="2800" b="1" i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Adv. of open air system - </a:t>
            </a:r>
            <a:endParaRPr lang="en-IN" sz="2800" b="1" i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21293" y="1991169"/>
            <a:ext cx="11160807" cy="3785787"/>
          </a:xfrm>
        </p:spPr>
        <p:txBody>
          <a:bodyPr>
            <a:noAutofit/>
          </a:bodyPr>
          <a:lstStyle/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Less chance of iron and copper deficiency.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Cheapest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Less </a:t>
            </a:r>
            <a:r>
              <a:rPr lang="en-US" sz="2800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Labour</a:t>
            </a: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Plenty sunshine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Freedom of movement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Benefits of exercise </a:t>
            </a:r>
          </a:p>
        </p:txBody>
      </p:sp>
      <p:sp>
        <p:nvSpPr>
          <p:cNvPr id="11" name="Rounded Rectangle 10"/>
          <p:cNvSpPr/>
          <p:nvPr/>
        </p:nvSpPr>
        <p:spPr>
          <a:xfrm>
            <a:off x="357498" y="460046"/>
            <a:ext cx="11410061" cy="5812567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</p:spTree>
    <p:extLst>
      <p:ext uri="{BB962C8B-B14F-4D97-AF65-F5344CB8AC3E}">
        <p14:creationId xmlns:p14="http://schemas.microsoft.com/office/powerpoint/2010/main" val="387553890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ounded Rectangle 9"/>
          <p:cNvSpPr/>
          <p:nvPr/>
        </p:nvSpPr>
        <p:spPr>
          <a:xfrm>
            <a:off x="307650" y="401652"/>
            <a:ext cx="11511184" cy="5922235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21293" y="546932"/>
            <a:ext cx="11160807" cy="640933"/>
          </a:xfrm>
        </p:spPr>
        <p:txBody>
          <a:bodyPr>
            <a:normAutofit/>
          </a:bodyPr>
          <a:lstStyle/>
          <a:p>
            <a:pPr marL="377100" algn="l">
              <a:lnSpc>
                <a:spcPct val="125000"/>
              </a:lnSpc>
              <a:spcBef>
                <a:spcPts val="0"/>
              </a:spcBef>
            </a:pPr>
            <a:r>
              <a:rPr lang="en-US" sz="2800" b="1" i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Adv. of Indoor system - </a:t>
            </a:r>
            <a:endParaRPr lang="en-IN" sz="2800" b="1" i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21293" y="1187865"/>
            <a:ext cx="11160807" cy="4939470"/>
          </a:xfrm>
        </p:spPr>
        <p:txBody>
          <a:bodyPr>
            <a:noAutofit/>
          </a:bodyPr>
          <a:lstStyle/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Better care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Controlled breeding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Better sanitation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Less mortality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Safety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Less area needed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Balanced feeding possible 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Easy and best management</a:t>
            </a:r>
          </a:p>
          <a:p>
            <a:pPr marL="720000" indent="-457200" algn="just">
              <a:lnSpc>
                <a:spcPct val="125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More profitable </a:t>
            </a:r>
          </a:p>
        </p:txBody>
      </p:sp>
      <p:sp>
        <p:nvSpPr>
          <p:cNvPr id="11" name="Rounded Rectangle 10"/>
          <p:cNvSpPr/>
          <p:nvPr/>
        </p:nvSpPr>
        <p:spPr>
          <a:xfrm>
            <a:off x="357498" y="460046"/>
            <a:ext cx="11410061" cy="5812567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</p:spTree>
    <p:extLst>
      <p:ext uri="{BB962C8B-B14F-4D97-AF65-F5344CB8AC3E}">
        <p14:creationId xmlns:p14="http://schemas.microsoft.com/office/powerpoint/2010/main" val="259085247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ounded Rectangle 9"/>
          <p:cNvSpPr/>
          <p:nvPr/>
        </p:nvSpPr>
        <p:spPr>
          <a:xfrm>
            <a:off x="307650" y="401652"/>
            <a:ext cx="11511184" cy="5922235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21293" y="2632105"/>
            <a:ext cx="11160807" cy="1563880"/>
          </a:xfrm>
        </p:spPr>
        <p:txBody>
          <a:bodyPr>
            <a:noAutofit/>
          </a:bodyPr>
          <a:lstStyle/>
          <a:p>
            <a:pPr marL="262800">
              <a:lnSpc>
                <a:spcPct val="125000"/>
              </a:lnSpc>
              <a:spcBef>
                <a:spcPts val="0"/>
              </a:spcBef>
            </a:pPr>
            <a:r>
              <a:rPr lang="en-US" sz="7200" b="1" i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Thanks</a:t>
            </a:r>
            <a:r>
              <a:rPr lang="en-US" sz="7200" b="1" i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</p:txBody>
      </p:sp>
      <p:sp>
        <p:nvSpPr>
          <p:cNvPr id="11" name="Rounded Rectangle 10"/>
          <p:cNvSpPr/>
          <p:nvPr/>
        </p:nvSpPr>
        <p:spPr>
          <a:xfrm>
            <a:off x="357498" y="460046"/>
            <a:ext cx="11410061" cy="5812567"/>
          </a:xfrm>
          <a:prstGeom prst="roundRect">
            <a:avLst>
              <a:gd name="adj" fmla="val 2180"/>
            </a:avLst>
          </a:prstGeom>
          <a:noFill/>
          <a:ln w="1905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>
              <a:noFill/>
            </a:endParaRPr>
          </a:p>
        </p:txBody>
      </p:sp>
    </p:spTree>
    <p:extLst>
      <p:ext uri="{BB962C8B-B14F-4D97-AF65-F5344CB8AC3E}">
        <p14:creationId xmlns:p14="http://schemas.microsoft.com/office/powerpoint/2010/main" val="420648530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Wisp</Template>
  <TotalTime>191</TotalTime>
  <Words>812</Words>
  <Application>Microsoft Office PowerPoint</Application>
  <PresentationFormat>Widescreen</PresentationFormat>
  <Paragraphs>117</Paragraphs>
  <Slides>14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20" baseType="lpstr">
      <vt:lpstr>Arial</vt:lpstr>
      <vt:lpstr>Calibri</vt:lpstr>
      <vt:lpstr>Calibri Light</vt:lpstr>
      <vt:lpstr>Times New Roman</vt:lpstr>
      <vt:lpstr>Wingdings</vt:lpstr>
      <vt:lpstr>Office Theme</vt:lpstr>
      <vt:lpstr> Advanced Swine Production and Management for M. V. Sc. Course: LPM-603</vt:lpstr>
      <vt:lpstr>Pig rearing is a profitable venture for marginal and also enter preunial farmers Meat of Pig Farming -  </vt:lpstr>
      <vt:lpstr>Piglet Anaemia -</vt:lpstr>
      <vt:lpstr>Certain important terminology in pigs -</vt:lpstr>
      <vt:lpstr>PowerPoint Presentation</vt:lpstr>
      <vt:lpstr>PowerPoint Presentation</vt:lpstr>
      <vt:lpstr>PowerPoint Presentation</vt:lpstr>
      <vt:lpstr>Guard rail - </vt:lpstr>
      <vt:lpstr>PowerPoint Presentation</vt:lpstr>
      <vt:lpstr>PowerPoint Presentation</vt:lpstr>
      <vt:lpstr>Factors for selection of Breed - </vt:lpstr>
      <vt:lpstr>Adv. of open air system - </vt:lpstr>
      <vt:lpstr>Adv. of Indoor system - 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Advanced Swine Production and Management for M. V. Sc. Course: LPM-603</dc:title>
  <dc:creator>basu</dc:creator>
  <cp:lastModifiedBy>basu</cp:lastModifiedBy>
  <cp:revision>60</cp:revision>
  <dcterms:created xsi:type="dcterms:W3CDTF">2025-06-21T21:21:55Z</dcterms:created>
  <dcterms:modified xsi:type="dcterms:W3CDTF">2025-06-26T05:20:01Z</dcterms:modified>
</cp:coreProperties>
</file>