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notesMasterIdLst>
    <p:notesMasterId r:id="rId23"/>
  </p:notesMasterIdLst>
  <p:sldIdLst>
    <p:sldId id="256" r:id="rId2"/>
    <p:sldId id="376" r:id="rId3"/>
    <p:sldId id="257" r:id="rId4"/>
    <p:sldId id="354" r:id="rId5"/>
    <p:sldId id="355" r:id="rId6"/>
    <p:sldId id="356" r:id="rId7"/>
    <p:sldId id="357" r:id="rId8"/>
    <p:sldId id="368" r:id="rId9"/>
    <p:sldId id="358" r:id="rId10"/>
    <p:sldId id="367" r:id="rId11"/>
    <p:sldId id="372" r:id="rId12"/>
    <p:sldId id="359" r:id="rId13"/>
    <p:sldId id="360" r:id="rId14"/>
    <p:sldId id="361" r:id="rId15"/>
    <p:sldId id="362" r:id="rId16"/>
    <p:sldId id="363" r:id="rId17"/>
    <p:sldId id="364" r:id="rId18"/>
    <p:sldId id="373" r:id="rId19"/>
    <p:sldId id="374" r:id="rId20"/>
    <p:sldId id="375" r:id="rId21"/>
    <p:sldId id="36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5199" autoAdjust="0"/>
  </p:normalViewPr>
  <p:slideViewPr>
    <p:cSldViewPr snapToGrid="0">
      <p:cViewPr varScale="1">
        <p:scale>
          <a:sx n="109" d="100"/>
          <a:sy n="109" d="100"/>
        </p:scale>
        <p:origin x="690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7176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121174-7917-4115-B824-50AE19DC635B}" type="datetimeFigureOut">
              <a:rPr lang="en-US" smtClean="0"/>
              <a:pPr/>
              <a:t>6/25/2025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2EECDD-090A-4F7B-AB4A-540F34E2C01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556716-9F39-4C4F-BF3B-4F573D3054A6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FB1A6-8C96-45D7-A7C9-4E47C7E6A759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E4B0-A6F5-487B-9D64-D66DE8122BEE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778D-191B-4B63-9247-288D512714CD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F43F8-F2AB-4DD2-92AE-40B77F686FFE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2C7C3-AC8C-4C90-B955-B03D7390487B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A1401-C1B7-4D32-9BFC-2094C7D9CF65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fld id="{363189CE-2657-4500-B083-CBD3B8D133CB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260435-2E1E-46AD-91E0-788DB3B5F6C6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F576E-4027-4362-98DE-9CE76024ACD4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C092E-AF5F-44DD-A237-562DB306132F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955249" y="5001994"/>
            <a:ext cx="5069337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71414" y="5785023"/>
            <a:ext cx="5069337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511ED-9C19-424C-A877-3EFE3AE8D750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drdharmendravet2310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drdharmendravet2310@gmail.co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media" Target="../media/media2.mp4"/><Relationship Id="rId7" Type="http://schemas.openxmlformats.org/officeDocument/2006/relationships/image" Target="../media/image7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6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0.png"/><Relationship Id="rId4" Type="http://schemas.openxmlformats.org/officeDocument/2006/relationships/video" Target="../media/media2.mp4"/><Relationship Id="rId9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F6927-6F7C-436A-A768-962814D007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830" y="266271"/>
            <a:ext cx="11593902" cy="10528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Conservation of green fodder</a:t>
            </a:r>
            <a:b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en-US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5B4BA-03E8-449F-9537-7A3A5C85D4EC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1AEC0F2-6D7B-4F0C-8C00-E54F5E79E794}"/>
              </a:ext>
            </a:extLst>
          </p:cNvPr>
          <p:cNvSpPr txBox="1">
            <a:spLocks/>
          </p:cNvSpPr>
          <p:nvPr/>
        </p:nvSpPr>
        <p:spPr>
          <a:xfrm>
            <a:off x="1873380" y="1514549"/>
            <a:ext cx="8496802" cy="28176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45720" rIns="45720">
            <a:noAutofit/>
          </a:bodyPr>
          <a:lstStyle>
            <a:lvl1pPr marL="0" marR="64008" indent="0" algn="r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7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 defTabSz="914400"/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Dr. Dharmendra  Kumar</a:t>
            </a:r>
          </a:p>
          <a:p>
            <a:pPr algn="ctr" defTabSz="914400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Associate Professor</a:t>
            </a:r>
          </a:p>
          <a:p>
            <a:pPr algn="ctr" defTabSz="914400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Animal Nutrition, </a:t>
            </a:r>
          </a:p>
          <a:p>
            <a:pPr algn="ctr" defTabSz="914400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Bihar Veterinary College, </a:t>
            </a:r>
          </a:p>
          <a:p>
            <a:pPr algn="ctr" defTabSz="914400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Bihar Animal Sciences University, Patna, Bihar, India </a:t>
            </a:r>
          </a:p>
          <a:p>
            <a:pPr algn="ctr" defTabSz="914400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Email: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drdharmendravet2310@gmail.com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/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defTabSz="914400"/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6285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F6927-6F7C-436A-A768-962814D007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0927" y="1015036"/>
            <a:ext cx="9205719" cy="88509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en-US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Conservation of green fodder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EC0F2-6D7B-4F0C-8C00-E54F5E79E7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7582" y="2196405"/>
            <a:ext cx="8496802" cy="190164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Dharmendra  Kumar</a:t>
            </a: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Associate Professor</a:t>
            </a:r>
          </a:p>
          <a:p>
            <a:pPr algn="ctr">
              <a:lnSpc>
                <a:spcPct val="10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Animal Nutrition, 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Bihar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Veterinary College, </a:t>
            </a:r>
          </a:p>
          <a:p>
            <a:pPr algn="ctr">
              <a:lnSpc>
                <a:spcPct val="1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Bihar Animal Sciences University, Patna, Bihar,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India </a:t>
            </a:r>
          </a:p>
          <a:p>
            <a:pPr algn="ctr">
              <a:lnSpc>
                <a:spcPct val="100000"/>
              </a:lnSpc>
            </a:pP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Email: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drdharmendravet2310@gmail.com</a:t>
            </a:r>
            <a:endParaRPr 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Dean of SGIDT – Bihar Animal Sciences University | बिहार पशु विज्ञान ...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8" t="6672" r="67644" b="6797"/>
          <a:stretch/>
        </p:blipFill>
        <p:spPr bwMode="auto">
          <a:xfrm>
            <a:off x="1440927" y="113336"/>
            <a:ext cx="819150" cy="9017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B616C54-EB9F-EA88-1637-ADB773183BA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1047" y="191123"/>
            <a:ext cx="706120" cy="74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46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F6156-7FDA-4C63-AC5C-2AFC982E6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152" y="1008800"/>
            <a:ext cx="11350892" cy="5849200"/>
          </a:xfrm>
        </p:spPr>
        <p:txBody>
          <a:bodyPr>
            <a:noAutofit/>
          </a:bodyPr>
          <a:lstStyle/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It means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preservation &amp; careful maintenance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of fodder,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unchanged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during chemical reactions or physical transformations of fodder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when it is excessively available for future needs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IN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Objective</a:t>
            </a: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To preserve feed when it is available in excess.</a:t>
            </a: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To maintain optimum nutritional value of fodder.</a:t>
            </a: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To shift available feed from the present to the future.</a:t>
            </a: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To move feed from one location to another location.</a:t>
            </a:r>
          </a:p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To assist pasture management and field.</a:t>
            </a:r>
          </a:p>
          <a:p>
            <a:pPr algn="just"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Methods of Conservation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Hay &amp; silage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are the main methods of conserving forage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Hay is preserved by drying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Silage involves natural fermentation, which produces lactic &amp; other acids,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which ‘pickle’ or preserve the forage.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98619-1F88-4F09-85D9-E3D5B469F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814" y="111329"/>
            <a:ext cx="9603275" cy="76006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US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Conservation of fodder ?</a:t>
            </a: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3F400-6A24-4575-AE5A-9B4DDF55248F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85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0700" indent="-520700">
              <a:lnSpc>
                <a:spcPct val="150000"/>
              </a:lnSpc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Silage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:  Green material produced by controlled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anaerobic fermentation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of green fodder crop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retaining   </a:t>
            </a: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               its moisture content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Hay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:    A method of conserving green crops by reducing the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moisture content up to 15-20%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to inhibit  </a:t>
            </a: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the  action of </a:t>
            </a:r>
            <a:r>
              <a:rPr lang="en-US" sz="2000" b="1" dirty="0" smtClean="0">
                <a:latin typeface="Times New Roman" pitchFamily="18" charset="0"/>
                <a:cs typeface="Times New Roman" pitchFamily="18" charset="0"/>
              </a:rPr>
              <a:t>plant and microbial enzyme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Haylage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:  Material wilted to 40-50% DM before ensiling is referred  to </a:t>
            </a:r>
            <a:r>
              <a:rPr lang="en-US" sz="2000" dirty="0" err="1" smtClean="0">
                <a:latin typeface="Times New Roman" pitchFamily="18" charset="0"/>
                <a:cs typeface="Times New Roman" pitchFamily="18" charset="0"/>
              </a:rPr>
              <a:t>haylage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When grasses and legumes generally meant for hay are ensiled.</a:t>
            </a:r>
          </a:p>
          <a:p>
            <a:pPr marL="520700" indent="-520700">
              <a:lnSpc>
                <a:spcPct val="150000"/>
              </a:lnSpc>
              <a:buNone/>
            </a:pPr>
            <a:r>
              <a:rPr lang="en-US" sz="2000" b="1" dirty="0" err="1" smtClean="0">
                <a:latin typeface="Times New Roman" pitchFamily="18" charset="0"/>
                <a:cs typeface="Times New Roman" pitchFamily="18" charset="0"/>
              </a:rPr>
              <a:t>Wastelage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:  A silage containing animal organic waste (poultry drooping, poultry litter, bovine dung etc.)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56B709-72C7-4078-ADC7-42CD1CD8F94A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024115"/>
            <a:ext cx="10972800" cy="48091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Hay Making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Forages like grasses &amp; legumes that have been cut &amp; then dried under sunlight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Used when there is shortage of forages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Hay making is preferred mode of conserving for all green forages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Used when there is less availability of fodder 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Chances of spoilage will be less than the silage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Require less space for its storage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85446"/>
            <a:ext cx="10972800" cy="923541"/>
          </a:xfrm>
        </p:spPr>
        <p:txBody>
          <a:bodyPr>
            <a:normAutofit/>
          </a:bodyPr>
          <a:lstStyle/>
          <a:p>
            <a:pPr algn="ctr"/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Conservation of Livestock Feed through Hay Making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C15D8-E220-4496-9489-36C72F9DA214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897987"/>
            <a:ext cx="10972800" cy="55974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During hay making process 10-15% loss of nutrient occur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Hay making is done in presence of sun light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If sun light not available, then difficult for hay making process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Fast drying maximizes green color and palatability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Rapid drying is more suitable for hay making, it minimize the microbial growth</a:t>
            </a:r>
          </a:p>
          <a:p>
            <a:pPr algn="ctr"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Basic principle is to reduce moisture content in order to inhibit the action of microbial enzymes</a:t>
            </a:r>
            <a:endParaRPr lang="en-US" sz="2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F4794-011D-4844-B840-D45461E3D5B4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 order to store green crops in a stack, the moisture content should be reduced to 15-20%.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For leguminous fodder harvesting is done at the start of flowering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Grasses should be harvested, when there is emergence of head.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At this stage there are maximum nutrients and green matters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March and April month are best season for hay making from leguminous fodder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For grasses after rainy season.</a:t>
            </a: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 case of </a:t>
            </a:r>
            <a:r>
              <a:rPr lang="en-US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leguminous fodder </a:t>
            </a:r>
            <a:r>
              <a:rPr lang="en-US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lucerne</a:t>
            </a:r>
            <a:r>
              <a:rPr lang="en-US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&amp; oat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is best for making of hay and may be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barseem</a:t>
            </a: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In case of grasses </a:t>
            </a:r>
            <a:r>
              <a:rPr lang="en-US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like </a:t>
            </a:r>
            <a:r>
              <a:rPr lang="en-US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sudan</a:t>
            </a:r>
            <a:r>
              <a:rPr lang="en-US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grasses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5DA2-F378-47D0-A46B-3A3795BF1F6C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eriod"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Legume hay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914400" indent="63500"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Increase the digestible protein.</a:t>
            </a:r>
          </a:p>
          <a:p>
            <a:pPr marL="914400" indent="63500"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Superior quality protein then cereals.</a:t>
            </a:r>
          </a:p>
          <a:p>
            <a:pPr marL="914400" indent="63500"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Rich in carotene and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Vit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 D.</a:t>
            </a:r>
          </a:p>
          <a:p>
            <a:pPr marL="111125" indent="61913">
              <a:buAutoNum type="arabicParenR" startAt="2"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   Non –legume hay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 marL="111125" indent="61913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         From grasses and cereals.</a:t>
            </a:r>
          </a:p>
          <a:p>
            <a:pPr marL="111125" indent="61913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Less palatable then legume hay.</a:t>
            </a:r>
          </a:p>
          <a:p>
            <a:pPr marL="111125" indent="61913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Rich in carbohydrate and more production per Ton than legume</a:t>
            </a:r>
          </a:p>
          <a:p>
            <a:pPr marL="111125" indent="61913">
              <a:buNone/>
            </a:pP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11125" indent="61913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Mixed hay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:- Included both Legume and Non-legume crop.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9762"/>
          </a:xfrm>
        </p:spPr>
        <p:txBody>
          <a:bodyPr>
            <a:normAutofit fontScale="90000"/>
          </a:bodyPr>
          <a:lstStyle/>
          <a:p>
            <a:r>
              <a:rPr lang="en-US" sz="3600" dirty="0" smtClean="0">
                <a:latin typeface="Times New Roman" pitchFamily="18" charset="0"/>
                <a:cs typeface="Times New Roman" pitchFamily="18" charset="0"/>
              </a:rPr>
              <a:t>Kinds of Hay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5BEF9-2210-4A24-B2E3-C42189C8E2DC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02336" y="1118711"/>
            <a:ext cx="11494008" cy="5534331"/>
          </a:xfrm>
        </p:spPr>
        <p:txBody>
          <a:bodyPr>
            <a:noAutofit/>
          </a:bodyPr>
          <a:lstStyle/>
          <a:p>
            <a:pPr marL="566928" indent="-457200">
              <a:buAutoNum type="arabicParenR"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Field Curing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804863" indent="-265113">
              <a:buFont typeface="+mj-lt"/>
              <a:buAutoNum type="romanLcPeriod"/>
            </a:pP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Cutting the crop:</a:t>
            </a:r>
          </a:p>
          <a:p>
            <a:pPr marL="804863" indent="-265113">
              <a:buFont typeface="+mj-lt"/>
              <a:buAutoNum type="romanLcPeriod"/>
            </a:pP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Swath Curing: 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up to about 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40% 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moisture. more rapidly than 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windrow. </a:t>
            </a:r>
            <a:endParaRPr lang="en-US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804863" indent="-265113">
              <a:buFont typeface="+mj-lt"/>
              <a:buAutoNum type="romanLcPeriod"/>
            </a:pP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Racking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: after wilting forage to about 40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% moisture it is rolled into small fluffy bundle.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 Windrow: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Small loose fluffy cylindrical bundles after wilting forage to about 40% 			       moisture</a:t>
            </a:r>
            <a:r>
              <a:rPr lang="en-US" sz="2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39750" indent="0">
              <a:buNone/>
            </a:pP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v. 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Cocking:</a:t>
            </a: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 process of making bigger heap.</a:t>
            </a:r>
          </a:p>
          <a:p>
            <a:pPr marL="539750" indent="0">
              <a:buNone/>
            </a:pPr>
            <a:r>
              <a:rPr lang="en-US" sz="2200" dirty="0" smtClean="0">
                <a:latin typeface="Times New Roman" pitchFamily="18" charset="0"/>
                <a:cs typeface="Times New Roman" pitchFamily="18" charset="0"/>
              </a:rPr>
              <a:t>vi.  </a:t>
            </a:r>
            <a:r>
              <a:rPr lang="en-US" sz="2200" b="1" dirty="0" smtClean="0">
                <a:latin typeface="Times New Roman" pitchFamily="18" charset="0"/>
                <a:cs typeface="Times New Roman" pitchFamily="18" charset="0"/>
              </a:rPr>
              <a:t>Bailing and storing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2)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Mow curing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Practice of curing partially dried hay inside the barns in mows.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Swath curing 35-40% moisture ------then Barn on mows for 7-14 days or                               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artificial heat or heated air</a:t>
            </a:r>
          </a:p>
          <a:p>
            <a:pPr>
              <a:buNone/>
            </a:pP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            Mow curing hay is Greener &amp; leafier and of higher quality than field cured hay.</a:t>
            </a:r>
          </a:p>
          <a:p>
            <a:pPr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11574"/>
            <a:ext cx="10972800" cy="71197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Different methods of hay making</a:t>
            </a:r>
            <a:endParaRPr lang="en-US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5A22E-7EEF-4216-8E4A-98244B6B23CF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026" name="Picture 2" descr="John Deere introduces new self-propelled windrow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7240" y="576908"/>
            <a:ext cx="1992236" cy="137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3. Dehydration or artificial drying:</a:t>
            </a:r>
          </a:p>
          <a:p>
            <a:pPr marL="539750" indent="-182563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After chopping drying it in artificial drier.</a:t>
            </a:r>
          </a:p>
          <a:p>
            <a:pPr marL="539750" indent="-182563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It is superior in quality than others.</a:t>
            </a:r>
          </a:p>
          <a:p>
            <a:pPr marL="539750" indent="-182563"/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Limited to commercial operations, </a:t>
            </a:r>
            <a:r>
              <a:rPr lang="en-US" sz="2000" smtClean="0">
                <a:latin typeface="Times New Roman" pitchFamily="18" charset="0"/>
                <a:cs typeface="Times New Roman" pitchFamily="18" charset="0"/>
              </a:rPr>
              <a:t>where Lucerne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leaf meal use as vitamin supplement for poultry and swine.</a:t>
            </a: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Carotene: 250mg/kg.</a:t>
            </a: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B4626-C89D-45D7-9EE8-737C9E56DE80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allow hay to be stored at moisture levels which in the absence of the preservative would result in severe deteriorating through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moulding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eg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Propionic</a:t>
            </a:r>
            <a:r>
              <a:rPr lang="en-US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acid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= 10g/kg water  or 3 kg/t forage with moisture 300g/kg.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Ammonium </a:t>
            </a:r>
            <a:r>
              <a:rPr lang="en-US" sz="24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bis</a:t>
            </a:r>
            <a:r>
              <a:rPr lang="en-US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propionate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Lactic acid producing bacteria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Anhydrous ammonia treatment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injected into plastic covered stacks of bales of moist hay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90404"/>
            <a:ext cx="10972800" cy="797417"/>
          </a:xfrm>
        </p:spPr>
        <p:txBody>
          <a:bodyPr/>
          <a:lstStyle/>
          <a:p>
            <a:r>
              <a:rPr lang="en-US" dirty="0" smtClean="0">
                <a:effectLst/>
                <a:latin typeface="Times New Roman" pitchFamily="18" charset="0"/>
                <a:cs typeface="Times New Roman" pitchFamily="18" charset="0"/>
              </a:rPr>
              <a:t>Hay preservatives</a:t>
            </a:r>
            <a:endParaRPr lang="en-US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53537-D51D-4F31-BAB5-6C339CA60562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125" indent="-19050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Cut the crop, when easy to break the stem by hand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Dry the crop under sunlight in the field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Turn the forage before sunset or sunrise to avoid shattering of leaves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• Then hang with a rope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• Stack it by using 3 bamboos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64DB0-2139-45D1-A0EE-A090A151DD75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094150"/>
            <a:ext cx="11135710" cy="4525963"/>
          </a:xfrm>
        </p:spPr>
        <p:txBody>
          <a:bodyPr>
            <a:no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cut the grasses a machine is used which is called mower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It is the first step in making of hay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Mowing is done in the </a:t>
            </a:r>
            <a:r>
              <a:rPr lang="en-US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morning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It can be at the end of the day when the grass is drier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So that it can increase the energy level of the forage by capturing some of the sugars.</a:t>
            </a: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For spreading of hay tedding is done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Tedding is immediately after mowing to spread the swath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Require a second tedding the next day to speed up the drying process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• More tedding can shatter leaves of alfalfa.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858AA-43F0-421D-BB9C-393CC196EB71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235815"/>
            <a:ext cx="10972800" cy="59442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To collect the hay , Hay rake is used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When the hay has tedded and is nearly dry, it is ready to rake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Raking turns the hay one more time to Ready to be baled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Hay is gathered loose and stacked without being baled first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Spontaneous combustion may occur if hay becomes wet while in storage</a:t>
            </a:r>
          </a:p>
          <a:p>
            <a:pPr marL="568325" indent="-284163"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A baler is a machine that coiled the cut hay in to round shape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After cutting, drying and raking baling is done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Should be hauled to a central location for storage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It depend on geography, region and climate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• In this process hay is usually gathered in the form of bales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D05C8E-8797-4DCB-A350-0DCDEC541638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Bacterial fermentation may occur in the forages that has been laid in the field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May lead to production of acetic acid and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propionic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acid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•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Mouldy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hay is unpalatable and harmful</a:t>
            </a: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• May lead to production of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mycotoxin</a:t>
            </a: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•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Provitamin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and carotene may be reduced from 150-200mg/kg in the dry matter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D9F43-BF04-44EF-AFD1-BD9BCF42A616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15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24930" y="449371"/>
            <a:ext cx="10972800" cy="4525963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Hay can be stored under a roof when resources permit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Frequently kept inside sheds and may be stacked inside a bale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Hay never exposed to any possible source of heat</a:t>
            </a:r>
          </a:p>
          <a:p>
            <a:pPr algn="just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• Because dry hay and the dust it produces are highly flammable.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85045" y="2643990"/>
            <a:ext cx="5821910" cy="322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5EEF4-6EF8-4A99-88BD-0BB3EE5BC769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16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298879"/>
            <a:ext cx="1097280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Moisture contents should be less than 15%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More leafy and green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Should be free from dust and mold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Should be easily palatable</a:t>
            </a:r>
          </a:p>
          <a:p>
            <a:pPr>
              <a:lnSpc>
                <a:spcPct val="150000"/>
              </a:lnSpc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Should be less expensive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/>
          <a:srcRect r="10672"/>
          <a:stretch/>
        </p:blipFill>
        <p:spPr bwMode="auto">
          <a:xfrm>
            <a:off x="6096000" y="846138"/>
            <a:ext cx="5332179" cy="3310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4E8F9-6B13-461F-8C49-8F01C671BC36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990" y="3369426"/>
            <a:ext cx="2147642" cy="263527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10" y="3369426"/>
            <a:ext cx="2517648" cy="2635272"/>
          </a:xfrm>
          <a:prstGeom prst="rect">
            <a:avLst/>
          </a:prstGeom>
        </p:spPr>
      </p:pic>
      <p:pic>
        <p:nvPicPr>
          <p:cNvPr id="9" name="WhatsApp Video 2024-03-29 at 9.32.18 PM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72894" y="4075592"/>
            <a:ext cx="2622565" cy="2167129"/>
          </a:xfrm>
          <a:prstGeom prst="rect">
            <a:avLst/>
          </a:prstGeom>
        </p:spPr>
      </p:pic>
      <p:pic>
        <p:nvPicPr>
          <p:cNvPr id="10" name="WhatsApp Video 2024-03-29 at 9.32.44 PM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271074" y="4075591"/>
            <a:ext cx="3287547" cy="21671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lnSpc>
                <a:spcPct val="150000"/>
              </a:lnSpc>
              <a:buAutoNum type="romanLcParenR"/>
            </a:pP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Losses of leaves by shattering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623888" indent="-277813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mainly shattering of leaves and Leaves are much richer in nutrient.</a:t>
            </a:r>
          </a:p>
          <a:p>
            <a:pPr marL="623888" indent="-277813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Not over dried or handled during warm periods of the day.</a:t>
            </a:r>
          </a:p>
          <a:p>
            <a:pPr marL="623888" indent="-277813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Handled preferably in morning hours.</a:t>
            </a:r>
          </a:p>
          <a:p>
            <a:pPr marL="624078" indent="-514350">
              <a:lnSpc>
                <a:spcPct val="150000"/>
              </a:lnSpc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ii)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Losses in vitamins due to oxidation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623888" indent="-277813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Decrease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Vit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A.</a:t>
            </a:r>
          </a:p>
          <a:p>
            <a:pPr marL="623888" indent="-277813">
              <a:lnSpc>
                <a:spcPct val="150000"/>
              </a:lnSpc>
              <a:buFont typeface="Wingdings" pitchFamily="2" charset="2"/>
              <a:buChar char="ü"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But sundried hay rich in 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Vit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 D2 (</a:t>
            </a:r>
            <a:r>
              <a:rPr lang="en-US" sz="2400" dirty="0" err="1" smtClean="0">
                <a:latin typeface="Times New Roman" pitchFamily="18" charset="0"/>
                <a:cs typeface="Times New Roman" pitchFamily="18" charset="0"/>
              </a:rPr>
              <a:t>Ergocalciferol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Losses of Nutrients in hay making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0CA2B-81EA-4D7A-8B96-437F09DD246D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96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Iii)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Losses due to fermentation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Loss about 5-10% of DM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           CHO  →   CO</a:t>
            </a:r>
            <a:r>
              <a:rPr lang="en-US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+ H</a:t>
            </a:r>
            <a:r>
              <a:rPr lang="en-US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O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          Protein → AAs  and loss in rain.</a:t>
            </a:r>
          </a:p>
          <a:p>
            <a:pPr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iv)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Losses due to leaching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 marL="630238" indent="0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DM losses = 20-30% in legumes</a:t>
            </a:r>
          </a:p>
          <a:p>
            <a:pPr marL="630238" indent="0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                     10-15%  in grasses </a:t>
            </a:r>
          </a:p>
          <a:p>
            <a:pPr marL="630238" indent="0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Protein =28%</a:t>
            </a:r>
          </a:p>
          <a:p>
            <a:pPr marL="630238" indent="0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Carotene= 90%</a:t>
            </a:r>
          </a:p>
          <a:p>
            <a:pPr marL="630238" indent="0">
              <a:buNone/>
            </a:pP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Energy= 25%</a:t>
            </a:r>
          </a:p>
          <a:p>
            <a:pPr marL="630238" indent="0">
              <a:buNone/>
            </a:pP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3794F-38E0-400D-AD20-7FB7E3F4C451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5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Moisture 50% then packed causes fermentation and hay became very hot and turn brown.</a:t>
            </a:r>
          </a:p>
          <a:p>
            <a:pPr>
              <a:buNone/>
            </a:pP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It is quite unpalatable.</a:t>
            </a:r>
          </a:p>
          <a:p>
            <a:pPr>
              <a:buNone/>
            </a:pPr>
            <a:endParaRPr lang="en-US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Starches broken down to sugar and alcohol and hay is called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Mow- burnt hay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018134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/>
                <a:latin typeface="Times New Roman" pitchFamily="18" charset="0"/>
                <a:cs typeface="Times New Roman" pitchFamily="18" charset="0"/>
              </a:rPr>
              <a:t>Brown hay</a:t>
            </a:r>
            <a:endParaRPr lang="en-US" sz="3600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727DC-F615-428C-BD90-41318EF70AED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47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78CBD50-959C-4B0E-8ED9-64CBBFD1D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1179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1ACC4-21B8-4EF6-B2C0-A9BEACE2BE8A}" type="datetime5">
              <a:rPr lang="en-US" smtClean="0"/>
              <a:t>25-Jun-25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Bihar Veterinary College, Patna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10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11936</TotalTime>
  <Words>1491</Words>
  <Application>Microsoft Office PowerPoint</Application>
  <PresentationFormat>Widescreen</PresentationFormat>
  <Paragraphs>215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Calibri</vt:lpstr>
      <vt:lpstr>Lucida Sans Unicode</vt:lpstr>
      <vt:lpstr>Times New Roman</vt:lpstr>
      <vt:lpstr>Verdana</vt:lpstr>
      <vt:lpstr>Wingdings</vt:lpstr>
      <vt:lpstr>Wingdings 2</vt:lpstr>
      <vt:lpstr>Wingdings 3</vt:lpstr>
      <vt:lpstr>Concourse</vt:lpstr>
      <vt:lpstr> Conservation of green fodder  </vt:lpstr>
      <vt:lpstr>Conservation of green fodder</vt:lpstr>
      <vt:lpstr>Conservation of fodder ?</vt:lpstr>
      <vt:lpstr>PowerPoint Presentation</vt:lpstr>
      <vt:lpstr>Conservation of Livestock Feed through Hay Making</vt:lpstr>
      <vt:lpstr>PowerPoint Presentation</vt:lpstr>
      <vt:lpstr>PowerPoint Presentation</vt:lpstr>
      <vt:lpstr>Kinds of Hay</vt:lpstr>
      <vt:lpstr>Different methods of hay making</vt:lpstr>
      <vt:lpstr>PowerPoint Presentation</vt:lpstr>
      <vt:lpstr>Hay preservatives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Losses of Nutrients in hay making</vt:lpstr>
      <vt:lpstr>PowerPoint Presentation</vt:lpstr>
      <vt:lpstr>Brown hay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Rumen Degradable Protein (RDP), Rumen Undegradable Protein (UDP) and Kinetics</dc:title>
  <dc:creator>Kundan Krishnan</dc:creator>
  <cp:lastModifiedBy>sankha nath koley</cp:lastModifiedBy>
  <cp:revision>961</cp:revision>
  <dcterms:created xsi:type="dcterms:W3CDTF">2020-04-30T11:20:30Z</dcterms:created>
  <dcterms:modified xsi:type="dcterms:W3CDTF">2025-06-25T06:08:26Z</dcterms:modified>
</cp:coreProperties>
</file>