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14" r:id="rId1"/>
  </p:sldMasterIdLst>
  <p:sldIdLst>
    <p:sldId id="333" r:id="rId2"/>
    <p:sldId id="311" r:id="rId3"/>
    <p:sldId id="540" r:id="rId4"/>
    <p:sldId id="501" r:id="rId5"/>
    <p:sldId id="502" r:id="rId6"/>
    <p:sldId id="503" r:id="rId7"/>
    <p:sldId id="536" r:id="rId8"/>
    <p:sldId id="504" r:id="rId9"/>
    <p:sldId id="510" r:id="rId10"/>
    <p:sldId id="505" r:id="rId11"/>
    <p:sldId id="506" r:id="rId12"/>
    <p:sldId id="507" r:id="rId13"/>
    <p:sldId id="537" r:id="rId14"/>
    <p:sldId id="508" r:id="rId15"/>
    <p:sldId id="518" r:id="rId16"/>
    <p:sldId id="519" r:id="rId17"/>
    <p:sldId id="517" r:id="rId18"/>
    <p:sldId id="520" r:id="rId19"/>
    <p:sldId id="521" r:id="rId20"/>
    <p:sldId id="511" r:id="rId21"/>
    <p:sldId id="541" r:id="rId22"/>
    <p:sldId id="512" r:id="rId23"/>
    <p:sldId id="538" r:id="rId24"/>
    <p:sldId id="513" r:id="rId25"/>
    <p:sldId id="539" r:id="rId26"/>
    <p:sldId id="514" r:id="rId27"/>
    <p:sldId id="515" r:id="rId28"/>
    <p:sldId id="523" r:id="rId29"/>
    <p:sldId id="524" r:id="rId30"/>
    <p:sldId id="525" r:id="rId31"/>
    <p:sldId id="528" r:id="rId32"/>
    <p:sldId id="526" r:id="rId33"/>
    <p:sldId id="527" r:id="rId34"/>
    <p:sldId id="529" r:id="rId35"/>
    <p:sldId id="530" r:id="rId36"/>
    <p:sldId id="531" r:id="rId37"/>
    <p:sldId id="532" r:id="rId38"/>
    <p:sldId id="533" r:id="rId39"/>
    <p:sldId id="534" r:id="rId40"/>
    <p:sldId id="545" r:id="rId41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0033CC"/>
    <a:srgbClr val="660066"/>
    <a:srgbClr val="0066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108" d="100"/>
          <a:sy n="108" d="100"/>
        </p:scale>
        <p:origin x="678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presProps" Target="pres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viewProps" Target="viewProps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20" Type="http://schemas.openxmlformats.org/officeDocument/2006/relationships/slide" Target="slides/slide19.xml"/><Relationship Id="rId41" Type="http://schemas.openxmlformats.org/officeDocument/2006/relationships/slide" Target="slides/slide40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3AA47C-334A-4F2E-B818-FFBC2426F2A6}" type="datetimeFigureOut">
              <a:rPr lang="en-IN" smtClean="0"/>
              <a:t>19-06-2025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C7161-DFC2-47B5-AEF7-2BA97097870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16773657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3AA47C-334A-4F2E-B818-FFBC2426F2A6}" type="datetimeFigureOut">
              <a:rPr lang="en-IN" smtClean="0"/>
              <a:t>19-06-2025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C7161-DFC2-47B5-AEF7-2BA97097870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51189389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3AA47C-334A-4F2E-B818-FFBC2426F2A6}" type="datetimeFigureOut">
              <a:rPr lang="en-IN" smtClean="0"/>
              <a:t>19-06-2025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C7161-DFC2-47B5-AEF7-2BA97097870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6270559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3AA47C-334A-4F2E-B818-FFBC2426F2A6}" type="datetimeFigureOut">
              <a:rPr lang="en-IN" smtClean="0"/>
              <a:t>19-06-2025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C7161-DFC2-47B5-AEF7-2BA97097870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8423202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3AA47C-334A-4F2E-B818-FFBC2426F2A6}" type="datetimeFigureOut">
              <a:rPr lang="en-IN" smtClean="0"/>
              <a:t>19-06-2025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C7161-DFC2-47B5-AEF7-2BA97097870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45822252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3AA47C-334A-4F2E-B818-FFBC2426F2A6}" type="datetimeFigureOut">
              <a:rPr lang="en-IN" smtClean="0"/>
              <a:t>19-06-2025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C7161-DFC2-47B5-AEF7-2BA97097870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16853860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3AA47C-334A-4F2E-B818-FFBC2426F2A6}" type="datetimeFigureOut">
              <a:rPr lang="en-IN" smtClean="0"/>
              <a:t>19-06-2025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C7161-DFC2-47B5-AEF7-2BA97097870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76518294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3AA47C-334A-4F2E-B818-FFBC2426F2A6}" type="datetimeFigureOut">
              <a:rPr lang="en-IN" smtClean="0"/>
              <a:t>19-06-2025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C7161-DFC2-47B5-AEF7-2BA97097870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5504302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3AA47C-334A-4F2E-B818-FFBC2426F2A6}" type="datetimeFigureOut">
              <a:rPr lang="en-IN" smtClean="0"/>
              <a:t>19-06-2025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C7161-DFC2-47B5-AEF7-2BA97097870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85015941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3AA47C-334A-4F2E-B818-FFBC2426F2A6}" type="datetimeFigureOut">
              <a:rPr lang="en-IN" smtClean="0"/>
              <a:t>19-06-2025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C7161-DFC2-47B5-AEF7-2BA97097870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6177921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3AA47C-334A-4F2E-B818-FFBC2426F2A6}" type="datetimeFigureOut">
              <a:rPr lang="en-IN" smtClean="0"/>
              <a:t>19-06-2025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C7161-DFC2-47B5-AEF7-2BA97097870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4450903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83AA47C-334A-4F2E-B818-FFBC2426F2A6}" type="datetimeFigureOut">
              <a:rPr lang="en-IN" smtClean="0"/>
              <a:t>19-06-2025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FBC7161-DFC2-47B5-AEF7-2BA97097870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07328357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5" r:id="rId1"/>
    <p:sldLayoutId id="2147483716" r:id="rId2"/>
    <p:sldLayoutId id="2147483717" r:id="rId3"/>
    <p:sldLayoutId id="2147483718" r:id="rId4"/>
    <p:sldLayoutId id="2147483719" r:id="rId5"/>
    <p:sldLayoutId id="2147483720" r:id="rId6"/>
    <p:sldLayoutId id="2147483721" r:id="rId7"/>
    <p:sldLayoutId id="2147483722" r:id="rId8"/>
    <p:sldLayoutId id="2147483723" r:id="rId9"/>
    <p:sldLayoutId id="2147483724" r:id="rId10"/>
    <p:sldLayoutId id="2147483725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39C14D-E772-4500-A9D9-C90C4117D24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91415" y="2977113"/>
            <a:ext cx="10600658" cy="1559079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en-US" sz="3200" b="1" dirty="0">
                <a:solidFill>
                  <a:srgbClr val="C00000"/>
                </a:solidFill>
                <a:latin typeface="Bookman Old Style" panose="02050604050505020204" pitchFamily="18" charset="0"/>
              </a:rPr>
              <a:t/>
            </a:r>
            <a:br>
              <a:rPr lang="en-US" sz="3200" b="1" dirty="0">
                <a:solidFill>
                  <a:srgbClr val="C00000"/>
                </a:solidFill>
                <a:latin typeface="Bookman Old Style" panose="02050604050505020204" pitchFamily="18" charset="0"/>
              </a:rPr>
            </a:br>
            <a:r>
              <a:rPr lang="en-US" sz="3200" b="1" dirty="0">
                <a:solidFill>
                  <a:srgbClr val="C00000"/>
                </a:solidFill>
                <a:latin typeface="Bookman Old Style" panose="02050604050505020204" pitchFamily="18" charset="0"/>
              </a:rPr>
              <a:t/>
            </a:r>
            <a:br>
              <a:rPr lang="en-US" sz="3200" b="1" dirty="0">
                <a:solidFill>
                  <a:srgbClr val="C00000"/>
                </a:solidFill>
                <a:latin typeface="Bookman Old Style" panose="02050604050505020204" pitchFamily="18" charset="0"/>
              </a:rPr>
            </a:br>
            <a:r>
              <a:rPr lang="en-US" sz="3200" b="1" dirty="0">
                <a:solidFill>
                  <a:srgbClr val="C00000"/>
                </a:solidFill>
                <a:latin typeface="Bookman Old Style" panose="02050604050505020204" pitchFamily="18" charset="0"/>
              </a:rPr>
              <a:t/>
            </a:r>
            <a:br>
              <a:rPr lang="en-US" sz="3200" b="1" dirty="0">
                <a:solidFill>
                  <a:srgbClr val="C00000"/>
                </a:solidFill>
                <a:latin typeface="Bookman Old Style" panose="02050604050505020204" pitchFamily="18" charset="0"/>
              </a:rPr>
            </a:br>
            <a:r>
              <a:rPr lang="en-US" sz="3200" b="1" dirty="0">
                <a:solidFill>
                  <a:srgbClr val="C00000"/>
                </a:solidFill>
                <a:latin typeface="Bookman Old Style" panose="02050604050505020204" pitchFamily="18" charset="0"/>
              </a:rPr>
              <a:t/>
            </a:r>
            <a:br>
              <a:rPr lang="en-US" sz="3200" b="1" dirty="0">
                <a:solidFill>
                  <a:srgbClr val="C00000"/>
                </a:solidFill>
                <a:latin typeface="Bookman Old Style" panose="02050604050505020204" pitchFamily="18" charset="0"/>
              </a:rPr>
            </a:br>
            <a:r>
              <a:rPr lang="en-US" sz="3200" b="1" dirty="0"/>
              <a:t/>
            </a:r>
            <a:br>
              <a:rPr lang="en-US" sz="3200" b="1" dirty="0"/>
            </a:br>
            <a:r>
              <a:rPr lang="en-US" sz="2800" b="1" dirty="0">
                <a:latin typeface="Comic Sans MS" panose="030F0702030302020204" pitchFamily="66" charset="0"/>
              </a:rPr>
              <a:t>Lecture Topic:</a:t>
            </a:r>
            <a:br>
              <a:rPr lang="en-US" sz="2800" b="1" dirty="0">
                <a:latin typeface="Comic Sans MS" panose="030F0702030302020204" pitchFamily="66" charset="0"/>
              </a:rPr>
            </a:br>
            <a:r>
              <a:rPr lang="en-US" sz="2800" b="1" dirty="0">
                <a:latin typeface="Comic Sans MS" panose="030F0702030302020204" pitchFamily="66" charset="0"/>
              </a:rPr>
              <a:t/>
            </a:r>
            <a:br>
              <a:rPr lang="en-US" sz="2800" b="1" dirty="0">
                <a:latin typeface="Comic Sans MS" panose="030F0702030302020204" pitchFamily="66" charset="0"/>
              </a:rPr>
            </a:br>
            <a:r>
              <a:rPr lang="en-US" sz="2800" b="1" dirty="0">
                <a:solidFill>
                  <a:srgbClr val="006600"/>
                </a:solidFill>
                <a:latin typeface="Comic Sans MS" panose="030F0702030302020204" pitchFamily="66" charset="0"/>
                <a:cs typeface="Arial" panose="020B0604020202020204" pitchFamily="34" charset="0"/>
              </a:rPr>
              <a:t>Methods of Feed Protein Quality Evaluation in Livestock</a:t>
            </a:r>
            <a:endParaRPr lang="en-IN" sz="2800" b="1" dirty="0">
              <a:solidFill>
                <a:srgbClr val="006600"/>
              </a:solidFill>
              <a:latin typeface="Comic Sans MS" panose="030F0702030302020204" pitchFamily="66" charset="0"/>
              <a:cs typeface="Arial" panose="020B0604020202020204" pitchFamily="34" charset="0"/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99716FC-61D3-405D-9530-237149EE087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3812128" y="5648724"/>
            <a:ext cx="4567744" cy="829859"/>
          </a:xfrm>
        </p:spPr>
        <p:txBody>
          <a:bodyPr>
            <a:noAutofit/>
          </a:bodyPr>
          <a:lstStyle/>
          <a:p>
            <a:r>
              <a:rPr lang="en-US" sz="2000" b="1" dirty="0">
                <a:latin typeface="Comic Sans MS" panose="030F0702030302020204" pitchFamily="66" charset="0"/>
              </a:rPr>
              <a:t>Dr. Kaushalendra Kumar</a:t>
            </a:r>
          </a:p>
          <a:p>
            <a:r>
              <a:rPr lang="en-US" sz="2000" b="1" dirty="0">
                <a:latin typeface="Comic Sans MS" panose="030F0702030302020204" pitchFamily="66" charset="0"/>
              </a:rPr>
              <a:t>Associate Professor</a:t>
            </a:r>
            <a:endParaRPr lang="en-IN" sz="2000" b="1" dirty="0">
              <a:latin typeface="Comic Sans MS" panose="030F0702030302020204" pitchFamily="66" charset="0"/>
            </a:endParaRPr>
          </a:p>
        </p:txBody>
      </p:sp>
      <p:graphicFrame>
        <p:nvGraphicFramePr>
          <p:cNvPr id="4" name="Table 3">
            <a:extLst>
              <a:ext uri="{FF2B5EF4-FFF2-40B4-BE49-F238E27FC236}">
                <a16:creationId xmlns:a16="http://schemas.microsoft.com/office/drawing/2014/main" id="{4557F92D-96B1-D213-0BD0-76C68308DC0F}"/>
              </a:ext>
            </a:extLst>
          </p:cNvPr>
          <p:cNvGraphicFramePr>
            <a:graphicFrameLocks noGrp="1"/>
          </p:cNvGraphicFramePr>
          <p:nvPr/>
        </p:nvGraphicFramePr>
        <p:xfrm>
          <a:off x="949133" y="528272"/>
          <a:ext cx="10293734" cy="1417478"/>
        </p:xfrm>
        <a:graphic>
          <a:graphicData uri="http://schemas.openxmlformats.org/drawingml/2006/table">
            <a:tbl>
              <a:tblPr firstRow="1" bandRow="1">
                <a:tableStyleId>{616DA210-FB5B-4158-B5E0-FEB733F419BA}</a:tableStyleId>
              </a:tblPr>
              <a:tblGrid>
                <a:gridCol w="1511240">
                  <a:extLst>
                    <a:ext uri="{9D8B030D-6E8A-4147-A177-3AD203B41FA5}">
                      <a16:colId xmlns:a16="http://schemas.microsoft.com/office/drawing/2014/main" val="3786982501"/>
                    </a:ext>
                  </a:extLst>
                </a:gridCol>
                <a:gridCol w="7347102">
                  <a:extLst>
                    <a:ext uri="{9D8B030D-6E8A-4147-A177-3AD203B41FA5}">
                      <a16:colId xmlns:a16="http://schemas.microsoft.com/office/drawing/2014/main" val="606745213"/>
                    </a:ext>
                  </a:extLst>
                </a:gridCol>
                <a:gridCol w="1435392">
                  <a:extLst>
                    <a:ext uri="{9D8B030D-6E8A-4147-A177-3AD203B41FA5}">
                      <a16:colId xmlns:a16="http://schemas.microsoft.com/office/drawing/2014/main" val="125281832"/>
                    </a:ext>
                  </a:extLst>
                </a:gridCol>
              </a:tblGrid>
              <a:tr h="1417478">
                <a:tc>
                  <a:txBody>
                    <a:bodyPr/>
                    <a:lstStyle/>
                    <a:p>
                      <a:endParaRPr lang="en-US" dirty="0"/>
                    </a:p>
                    <a:p>
                      <a:endParaRPr lang="en-US" dirty="0"/>
                    </a:p>
                    <a:p>
                      <a:endParaRPr lang="en-US" dirty="0"/>
                    </a:p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en-US" sz="2000" b="1" dirty="0">
                          <a:solidFill>
                            <a:srgbClr val="0000CC"/>
                          </a:solidFill>
                          <a:latin typeface="Comic Sans MS" panose="030F0702030302020204" pitchFamily="66" charset="0"/>
                        </a:rPr>
                        <a:t>DEPARTMENT OF ANIMAL NUTRITION</a:t>
                      </a:r>
                    </a:p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en-US" sz="2000" b="1" dirty="0">
                          <a:solidFill>
                            <a:srgbClr val="0000CC"/>
                          </a:solidFill>
                          <a:latin typeface="Comic Sans MS" panose="030F0702030302020204" pitchFamily="66" charset="0"/>
                        </a:rPr>
                        <a:t>BIHAR VETERINARY COLLEGE, PATNA</a:t>
                      </a:r>
                    </a:p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en-US" sz="1800" b="1" dirty="0">
                          <a:solidFill>
                            <a:srgbClr val="0000CC"/>
                          </a:solidFill>
                          <a:latin typeface="Comic Sans MS" panose="030F0702030302020204" pitchFamily="66" charset="0"/>
                        </a:rPr>
                        <a:t>(BIHAR ANIMAL SCIENCES UNIVERSITY, PATNA, BIHAR)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20211779"/>
                  </a:ext>
                </a:extLst>
              </a:tr>
            </a:tbl>
          </a:graphicData>
        </a:graphic>
      </p:graphicFrame>
      <p:pic>
        <p:nvPicPr>
          <p:cNvPr id="6" name="Picture 5">
            <a:extLst>
              <a:ext uri="{FF2B5EF4-FFF2-40B4-BE49-F238E27FC236}">
                <a16:creationId xmlns:a16="http://schemas.microsoft.com/office/drawing/2014/main" id="{917AAA77-56C5-C21F-64FE-35A99ECA9CB6}"/>
              </a:ext>
            </a:extLst>
          </p:cNvPr>
          <p:cNvPicPr>
            <a:picLocks noChangeAspect="1"/>
          </p:cNvPicPr>
          <p:nvPr/>
        </p:nvPicPr>
        <p:blipFill>
          <a:blip r:embed="rId2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13400" y="603215"/>
            <a:ext cx="1336395" cy="1264085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15ADB028-CC31-753A-74A1-89AC7586CE93}"/>
              </a:ext>
            </a:extLst>
          </p:cNvPr>
          <p:cNvPicPr>
            <a:picLocks noChangeAspect="1"/>
          </p:cNvPicPr>
          <p:nvPr/>
        </p:nvPicPr>
        <p:blipFill>
          <a:blip r:embed="rId3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889930" y="581437"/>
            <a:ext cx="1250718" cy="13111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225904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F0E85F51-A57D-448A-A438-9D92EFE83BF1}"/>
              </a:ext>
            </a:extLst>
          </p:cNvPr>
          <p:cNvSpPr txBox="1"/>
          <p:nvPr/>
        </p:nvSpPr>
        <p:spPr>
          <a:xfrm>
            <a:off x="406400" y="155694"/>
            <a:ext cx="11623040" cy="75001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IN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EVALUATION OF PROTEIN QUALITY IN MONOGASTRIC ANIMALS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Protein is mainly required </a:t>
            </a:r>
            <a:r>
              <a:rPr lang="en-US" sz="28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for maintenance &amp; building </a:t>
            </a:r>
            <a:r>
              <a:rPr lang="en-US" sz="28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of body tissue.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EAA come from diet.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D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epend on digestible protein quantity of feed </a:t>
            </a:r>
            <a:r>
              <a:rPr lang="en-US" sz="28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but digestible protein figures are not exclusively measures of the value of a protein to livestock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.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Because the efficiency of absorbed protein differs from </a:t>
            </a:r>
            <a:r>
              <a:rPr lang="en-US" sz="28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sources of protein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.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endParaRPr lang="en-US" sz="2400" b="1" i="0" dirty="0">
              <a:solidFill>
                <a:srgbClr val="002060"/>
              </a:solidFill>
              <a:effectLst/>
              <a:latin typeface="Arial Rounded MT Bold" panose="020F0704030504030204" pitchFamily="34" charset="0"/>
            </a:endParaRP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endParaRPr lang="en-US" sz="2400" b="1" i="0" dirty="0">
              <a:solidFill>
                <a:srgbClr val="002060"/>
              </a:solidFill>
              <a:effectLst/>
              <a:latin typeface="Arial Rounded MT Bold" panose="020F0704030504030204" pitchFamily="34" charset="0"/>
            </a:endParaRPr>
          </a:p>
          <a:p>
            <a:pPr algn="just">
              <a:lnSpc>
                <a:spcPct val="150000"/>
              </a:lnSpc>
            </a:pPr>
            <a:endParaRPr lang="en-IN" sz="24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5308994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46A7B217-1CBE-4930-A8DF-AE81B4396A20}"/>
              </a:ext>
            </a:extLst>
          </p:cNvPr>
          <p:cNvSpPr txBox="1"/>
          <p:nvPr/>
        </p:nvSpPr>
        <p:spPr>
          <a:xfrm>
            <a:off x="223520" y="836634"/>
            <a:ext cx="11744960" cy="426430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20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So, in order to allow such differences, different methods for evaluating proteins, such as;</a:t>
            </a:r>
          </a:p>
          <a:p>
            <a:pPr marL="342900" indent="-342900" algn="just">
              <a:lnSpc>
                <a:spcPct val="200000"/>
              </a:lnSpc>
              <a:buFont typeface="Wingdings" panose="05000000000000000000" pitchFamily="2" charset="2"/>
              <a:buChar char="ü"/>
            </a:pPr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P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rotein efficiency ratio (PER)</a:t>
            </a:r>
          </a:p>
          <a:p>
            <a:pPr marL="342900" indent="-342900" algn="just">
              <a:lnSpc>
                <a:spcPct val="200000"/>
              </a:lnSpc>
              <a:buFont typeface="Wingdings" panose="05000000000000000000" pitchFamily="2" charset="2"/>
              <a:buChar char="ü"/>
            </a:pPr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N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et protein retention (NPR) </a:t>
            </a:r>
          </a:p>
          <a:p>
            <a:pPr marL="342900" indent="-342900" algn="just">
              <a:lnSpc>
                <a:spcPct val="200000"/>
              </a:lnSpc>
              <a:buFont typeface="Wingdings" panose="05000000000000000000" pitchFamily="2" charset="2"/>
              <a:buChar char="ü"/>
            </a:pPr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G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ross protein value (GPV)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B591B99-14F8-4FDD-8B29-6F7A4144A6E7}"/>
              </a:ext>
            </a:extLst>
          </p:cNvPr>
          <p:cNvSpPr txBox="1"/>
          <p:nvPr/>
        </p:nvSpPr>
        <p:spPr>
          <a:xfrm>
            <a:off x="10883485" y="2235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169589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E0E83567-078A-45D5-BF9B-F0D14F340441}"/>
              </a:ext>
            </a:extLst>
          </p:cNvPr>
          <p:cNvSpPr txBox="1"/>
          <p:nvPr/>
        </p:nvSpPr>
        <p:spPr>
          <a:xfrm>
            <a:off x="558800" y="858858"/>
            <a:ext cx="11236960" cy="453361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PER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= 	gain in body weight (g) / protein consumed (g)</a:t>
            </a:r>
          </a:p>
          <a:p>
            <a:pPr algn="just">
              <a:lnSpc>
                <a:spcPct val="150000"/>
              </a:lnSpc>
            </a:pPr>
            <a:endParaRPr lang="en-US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NPR 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= 	weight gain of TPG − weight loss of NPG / weight of 					protein consumed </a:t>
            </a:r>
          </a:p>
          <a:p>
            <a:pPr algn="just">
              <a:lnSpc>
                <a:spcPct val="150000"/>
              </a:lnSpc>
            </a:pPr>
            <a:endParaRPr lang="en-US" sz="2800" b="1" i="0" dirty="0">
              <a:solidFill>
                <a:srgbClr val="002060"/>
              </a:solidFill>
              <a:effectLst/>
              <a:latin typeface="Arial Rounded MT Bold" panose="020F070403050403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Where; 	TPG = group given the test protein and </a:t>
            </a:r>
          </a:p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			NPG = group of protein-free diet.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AFDA017A-12A9-4DE8-809B-EBFAC85A485B}"/>
              </a:ext>
            </a:extLst>
          </p:cNvPr>
          <p:cNvSpPr txBox="1"/>
          <p:nvPr/>
        </p:nvSpPr>
        <p:spPr>
          <a:xfrm>
            <a:off x="10883485" y="2235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6516294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653B431B-8E86-40B6-9484-5B237CADDAD0}"/>
              </a:ext>
            </a:extLst>
          </p:cNvPr>
          <p:cNvSpPr txBox="1"/>
          <p:nvPr/>
        </p:nvSpPr>
        <p:spPr>
          <a:xfrm>
            <a:off x="355600" y="314960"/>
            <a:ext cx="11541760" cy="620746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Gross protein value (GPV)</a:t>
            </a:r>
          </a:p>
          <a:p>
            <a:pPr algn="just">
              <a:lnSpc>
                <a:spcPct val="150000"/>
              </a:lnSpc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			</a:t>
            </a:r>
            <a:r>
              <a:rPr lang="en-US" sz="2400" b="1" dirty="0">
                <a:solidFill>
                  <a:srgbClr val="0033CC"/>
                </a:solidFill>
                <a:latin typeface="Arial Rounded MT Bold" panose="020F0704030504030204" pitchFamily="34" charset="0"/>
              </a:rPr>
              <a:t>GPV = A/A° </a:t>
            </a:r>
            <a:endParaRPr lang="en-US" sz="2400" b="1" i="0" dirty="0">
              <a:solidFill>
                <a:srgbClr val="0033CC"/>
              </a:solidFill>
              <a:effectLst/>
              <a:latin typeface="Arial Rounded MT Bold" panose="020F070403050403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Where; 	A = g increased weight gain/g test protein &amp;</a:t>
            </a:r>
          </a:p>
          <a:p>
            <a:pPr algn="just">
              <a:lnSpc>
                <a:spcPct val="150000"/>
              </a:lnSpc>
            </a:pPr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			A° = g increased weight gain/g casein.</a:t>
            </a:r>
            <a:endParaRPr lang="en-US" sz="24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algn="just">
              <a:lnSpc>
                <a:spcPct val="150000"/>
              </a:lnSpc>
            </a:pPr>
            <a:endParaRPr lang="en-US" sz="2400" b="1" i="0" dirty="0">
              <a:solidFill>
                <a:srgbClr val="002060"/>
              </a:solidFill>
              <a:effectLst/>
              <a:latin typeface="Arial Rounded MT Bold" panose="020F0704030504030204" pitchFamily="34" charset="0"/>
            </a:endParaRP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L</a:t>
            </a:r>
            <a:r>
              <a:rPr lang="en-US" sz="24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ive weight gains of birds receiving a basal diet containing 80 g CP/kg are compared with those of birds receiving the basal diet plus 30 g/kg of a test protein, and of yet others receiving the basal diet plus 30 g/kg of casein.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E</a:t>
            </a: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xtra live weight gain per unit of supplementary test protein stated as a proportion of the extra live weight gain per unit of supplementary casein is the GPV of the test protein.</a:t>
            </a:r>
            <a:endParaRPr lang="en-IN" sz="24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FE2A1316-F36B-40AE-974A-9FE57A84324A}"/>
              </a:ext>
            </a:extLst>
          </p:cNvPr>
          <p:cNvSpPr txBox="1"/>
          <p:nvPr/>
        </p:nvSpPr>
        <p:spPr>
          <a:xfrm>
            <a:off x="10883485" y="2235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633575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9CCB2D16-9B3A-4437-A456-DEA5E4CCEA34}"/>
              </a:ext>
            </a:extLst>
          </p:cNvPr>
          <p:cNvSpPr txBox="1"/>
          <p:nvPr/>
        </p:nvSpPr>
        <p:spPr>
          <a:xfrm>
            <a:off x="254000" y="436881"/>
            <a:ext cx="11673840" cy="604171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Nitrogen balance</a:t>
            </a:r>
          </a:p>
          <a:p>
            <a:pPr algn="just"/>
            <a:endParaRPr lang="en-US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Live </a:t>
            </a: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weight gain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may not be related to protein stored &amp; more accurate evaluation of a protein may be obtained by using the results of N- balance experiments.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N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itrogen consumed in the food is measured, together with that voided in </a:t>
            </a:r>
            <a:r>
              <a:rPr lang="en-US" sz="28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faeces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, urine &amp; any other </a:t>
            </a: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N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-containing products such as milk, wool &amp; eggs.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When the N- intake is equal to the output, the animal is said to be in nitrogen equilibrium.</a:t>
            </a:r>
            <a:endParaRPr lang="en-US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97846E92-3946-43EF-A982-423876034E9D}"/>
              </a:ext>
            </a:extLst>
          </p:cNvPr>
          <p:cNvSpPr txBox="1"/>
          <p:nvPr/>
        </p:nvSpPr>
        <p:spPr>
          <a:xfrm>
            <a:off x="10883485" y="2235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7182299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F6342B5B-3BDE-4B8D-935E-C42D7E856494}"/>
              </a:ext>
            </a:extLst>
          </p:cNvPr>
          <p:cNvSpPr txBox="1"/>
          <p:nvPr/>
        </p:nvSpPr>
        <p:spPr>
          <a:xfrm>
            <a:off x="325120" y="487681"/>
            <a:ext cx="11572240" cy="426430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200000"/>
              </a:lnSpc>
            </a:pPr>
            <a:r>
              <a:rPr lang="en-US" sz="2800" b="1" i="0" dirty="0">
                <a:solidFill>
                  <a:srgbClr val="660066"/>
                </a:solidFill>
                <a:effectLst/>
                <a:latin typeface="Arial Rounded MT Bold" panose="020F0704030504030204" pitchFamily="34" charset="0"/>
              </a:rPr>
              <a:t>Factors affecting Balance trials </a:t>
            </a:r>
          </a:p>
          <a:p>
            <a:pPr marL="342900" indent="-342900" algn="just">
              <a:lnSpc>
                <a:spcPct val="200000"/>
              </a:lnSpc>
              <a:buFont typeface="Wingdings" panose="05000000000000000000" pitchFamily="2" charset="2"/>
              <a:buChar char="ü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Inadequate adaptation of trial animals to the diet &amp; environment </a:t>
            </a:r>
          </a:p>
          <a:p>
            <a:pPr marL="342900" indent="-342900" algn="just">
              <a:lnSpc>
                <a:spcPct val="200000"/>
              </a:lnSpc>
              <a:buFont typeface="Wingdings" panose="05000000000000000000" pitchFamily="2" charset="2"/>
              <a:buChar char="ü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Collection &amp; weighing of </a:t>
            </a:r>
            <a:r>
              <a:rPr lang="en-US" sz="28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faeces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&amp; and urine</a:t>
            </a:r>
          </a:p>
          <a:p>
            <a:pPr marL="342900" indent="-342900" algn="just">
              <a:lnSpc>
                <a:spcPct val="200000"/>
              </a:lnSpc>
              <a:buFont typeface="Wingdings" panose="05000000000000000000" pitchFamily="2" charset="2"/>
              <a:buChar char="ü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Storage of </a:t>
            </a:r>
            <a:r>
              <a:rPr lang="en-US" sz="28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faeces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&amp; urine</a:t>
            </a:r>
          </a:p>
          <a:p>
            <a:pPr marL="342900" indent="-342900" algn="just">
              <a:lnSpc>
                <a:spcPct val="200000"/>
              </a:lnSpc>
              <a:buFont typeface="Wingdings" panose="05000000000000000000" pitchFamily="2" charset="2"/>
              <a:buChar char="ü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S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ampling of </a:t>
            </a:r>
            <a:r>
              <a:rPr lang="en-US" sz="28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faeces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&amp; urine for chemical analysis.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C1DC9EA0-646C-4093-99BE-0B41AE368BEA}"/>
              </a:ext>
            </a:extLst>
          </p:cNvPr>
          <p:cNvSpPr txBox="1"/>
          <p:nvPr/>
        </p:nvSpPr>
        <p:spPr>
          <a:xfrm>
            <a:off x="10883485" y="2235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3739572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B0A255F9-6C16-4060-866D-AE395C21C4F6}"/>
              </a:ext>
            </a:extLst>
          </p:cNvPr>
          <p:cNvSpPr txBox="1"/>
          <p:nvPr/>
        </p:nvSpPr>
        <p:spPr>
          <a:xfrm>
            <a:off x="314960" y="85080"/>
            <a:ext cx="11684000" cy="676146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Biological value (BV)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D</a:t>
            </a: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irect measure of proportion of food protein that can be utilized by animal for synthesizing body tissues &amp; may be defined as proportion of absorbed nitrogen i.e. retained by the body. </a:t>
            </a:r>
            <a:endParaRPr lang="en-US" sz="24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B</a:t>
            </a: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alance trial is conducted in which N-intake &amp; urinary &amp; </a:t>
            </a:r>
            <a:r>
              <a:rPr lang="en-US" sz="24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faecal</a:t>
            </a: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excretions of N are measured, along with endogenous fractions in these two 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attribute</a:t>
            </a: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. </a:t>
            </a:r>
          </a:p>
          <a:p>
            <a:pPr algn="just">
              <a:lnSpc>
                <a:spcPct val="150000"/>
              </a:lnSpc>
            </a:pPr>
            <a:endParaRPr lang="en-US" sz="24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en-US" sz="24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BV 	= 	N intake − (</a:t>
            </a:r>
            <a:r>
              <a:rPr lang="en-US" sz="2400" b="1" i="0" dirty="0" err="1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faecal</a:t>
            </a:r>
            <a:r>
              <a:rPr lang="en-US" sz="24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 N − MFN) − (urinary N − EUN) / </a:t>
            </a:r>
          </a:p>
          <a:p>
            <a:pPr algn="just">
              <a:lnSpc>
                <a:spcPct val="150000"/>
              </a:lnSpc>
            </a:pPr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			</a:t>
            </a:r>
            <a:r>
              <a:rPr lang="en-US" sz="24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N intake − (</a:t>
            </a:r>
            <a:r>
              <a:rPr lang="en-US" sz="2400" b="1" i="0" dirty="0" err="1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faecal</a:t>
            </a:r>
            <a:r>
              <a:rPr lang="en-US" sz="24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 N − MFN) </a:t>
            </a:r>
          </a:p>
          <a:p>
            <a:pPr algn="just">
              <a:lnSpc>
                <a:spcPct val="150000"/>
              </a:lnSpc>
            </a:pP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Where;</a:t>
            </a:r>
          </a:p>
          <a:p>
            <a:pPr algn="just">
              <a:lnSpc>
                <a:spcPct val="150000"/>
              </a:lnSpc>
            </a:pP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		MFN = metabolic (endogenous) </a:t>
            </a:r>
            <a:r>
              <a:rPr lang="en-US" sz="24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faecal</a:t>
            </a: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nitrogen &amp;</a:t>
            </a:r>
          </a:p>
          <a:p>
            <a:pPr algn="just">
              <a:lnSpc>
                <a:spcPct val="150000"/>
              </a:lnSpc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		</a:t>
            </a: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EUN = endogenous urinary nitrogen.</a:t>
            </a:r>
            <a:endParaRPr lang="en-IN" sz="24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C0B42DDC-31C2-4919-BD56-C351ABA0373E}"/>
              </a:ext>
            </a:extLst>
          </p:cNvPr>
          <p:cNvSpPr txBox="1"/>
          <p:nvPr/>
        </p:nvSpPr>
        <p:spPr>
          <a:xfrm>
            <a:off x="10883485" y="2235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3651064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alculation of biological value for maintenance and&#10;growth of the rat&#10; ">
            <a:extLst>
              <a:ext uri="{FF2B5EF4-FFF2-40B4-BE49-F238E27FC236}">
                <a16:creationId xmlns:a16="http://schemas.microsoft.com/office/drawing/2014/main" id="{DAD88E8F-DEE1-4E17-867C-4A423FE759E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5280" y="187467"/>
            <a:ext cx="11674037" cy="65689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30BA372B-57C5-4EE6-A140-84598AF9C85C}"/>
              </a:ext>
            </a:extLst>
          </p:cNvPr>
          <p:cNvSpPr txBox="1"/>
          <p:nvPr/>
        </p:nvSpPr>
        <p:spPr>
          <a:xfrm>
            <a:off x="10883485" y="2235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683083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974BF76A-66B6-4689-9A4E-2B1877DF0700}"/>
              </a:ext>
            </a:extLst>
          </p:cNvPr>
          <p:cNvSpPr txBox="1"/>
          <p:nvPr/>
        </p:nvSpPr>
        <p:spPr>
          <a:xfrm>
            <a:off x="203200" y="588278"/>
            <a:ext cx="11755120" cy="388728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BV 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of a food protein also depends upon the number &amp; kinds of AA present in the </a:t>
            </a: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diet.</a:t>
            </a:r>
            <a:endParaRPr lang="en-US" sz="2800" b="1" i="0" dirty="0">
              <a:solidFill>
                <a:srgbClr val="002060"/>
              </a:solidFill>
              <a:effectLst/>
              <a:latin typeface="Arial Rounded MT Bold" panose="020F0704030504030204" pitchFamily="34" charset="0"/>
            </a:endParaRP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C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loser the AA composition of food protein approaches that of the body protein,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the higher will be its biological value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P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roduct of BV &amp; digestibility is termed the Net </a:t>
            </a: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P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rotein </a:t>
            </a:r>
            <a:r>
              <a:rPr lang="en-US" sz="2800" b="1" dirty="0" err="1">
                <a:solidFill>
                  <a:srgbClr val="002060"/>
                </a:solidFill>
                <a:latin typeface="Arial Rounded MT Bold" panose="020F0704030504030204" pitchFamily="34" charset="0"/>
              </a:rPr>
              <a:t>U</a:t>
            </a:r>
            <a:r>
              <a:rPr lang="en-US" sz="28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tilisation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(NPU) &amp; is the proportion of N-intake retained by the animal.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B75AFC07-247B-4F44-A7A2-3EC8C699096A}"/>
              </a:ext>
            </a:extLst>
          </p:cNvPr>
          <p:cNvSpPr txBox="1"/>
          <p:nvPr/>
        </p:nvSpPr>
        <p:spPr>
          <a:xfrm>
            <a:off x="10883485" y="2235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8899700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Biological values of the protein in various foods for&#10;maintenance and growth for the growing pig&#10; ">
            <a:extLst>
              <a:ext uri="{FF2B5EF4-FFF2-40B4-BE49-F238E27FC236}">
                <a16:creationId xmlns:a16="http://schemas.microsoft.com/office/drawing/2014/main" id="{521E3280-A43D-4D1E-A853-88A4C85DBDB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3520" y="124581"/>
            <a:ext cx="11592560" cy="65230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672ADE74-FAED-4336-A95D-32CE5EBBF575}"/>
              </a:ext>
            </a:extLst>
          </p:cNvPr>
          <p:cNvSpPr txBox="1"/>
          <p:nvPr/>
        </p:nvSpPr>
        <p:spPr>
          <a:xfrm>
            <a:off x="10883485" y="2235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4199211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4AC83677-1C39-4976-82CE-80B5676FFD95}"/>
              </a:ext>
            </a:extLst>
          </p:cNvPr>
          <p:cNvSpPr txBox="1"/>
          <p:nvPr/>
        </p:nvSpPr>
        <p:spPr>
          <a:xfrm>
            <a:off x="477520" y="111760"/>
            <a:ext cx="11379200" cy="58262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Chemical score</a:t>
            </a:r>
          </a:p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Considered that the quality of a protein is decided by the AA 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i.e. in greatest deficit when compared with a standard.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S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tandard generally used been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egg protein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, but many workers now use a defined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AA mixture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.</a:t>
            </a:r>
            <a:endParaRPr lang="en-US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C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ontent of each of the EAAs of a protein is expressed as a proportion of that in the standard (standard pattern ratio) &amp; the lowest proportion taken as the score.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25DBC1E1-506A-4571-904D-3AD0A8C52B22}"/>
              </a:ext>
            </a:extLst>
          </p:cNvPr>
          <p:cNvSpPr txBox="1"/>
          <p:nvPr/>
        </p:nvSpPr>
        <p:spPr>
          <a:xfrm>
            <a:off x="10883485" y="2235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7238362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78687B7D-51C6-44CA-A154-4BD767800D17}"/>
              </a:ext>
            </a:extLst>
          </p:cNvPr>
          <p:cNvSpPr txBox="1"/>
          <p:nvPr/>
        </p:nvSpPr>
        <p:spPr>
          <a:xfrm>
            <a:off x="325120" y="120918"/>
            <a:ext cx="11551920" cy="51799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660066"/>
                </a:solidFill>
                <a:effectLst/>
                <a:latin typeface="Arial Rounded MT Bold" panose="020F0704030504030204" pitchFamily="34" charset="0"/>
              </a:rPr>
              <a:t>Calculation of chemical score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In wheat protein,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ex- EAAs in greatest deficit is lysine.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C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ontents of lysine in egg &amp; wheat proteins are 72 g/kg &amp; 27 g/kg, respectively, &amp; the chemical score for wheat protein is therefore, 27/72 = 0.37.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They are useful for grouping proteins but suffer a serious disadvantage in that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no account is taken of the deficiencies of AA other than that in greatest deficit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.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14335E0F-C379-4730-B65F-5B679C4C8724}"/>
              </a:ext>
            </a:extLst>
          </p:cNvPr>
          <p:cNvSpPr txBox="1"/>
          <p:nvPr/>
        </p:nvSpPr>
        <p:spPr>
          <a:xfrm>
            <a:off x="10883485" y="2235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337653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EC1D4650-76E9-447B-B8C6-3CCA4A676902}"/>
              </a:ext>
            </a:extLst>
          </p:cNvPr>
          <p:cNvSpPr txBox="1"/>
          <p:nvPr/>
        </p:nvSpPr>
        <p:spPr>
          <a:xfrm>
            <a:off x="241300" y="192697"/>
            <a:ext cx="11757660" cy="598785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200000"/>
              </a:lnSpc>
            </a:pPr>
            <a:r>
              <a:rPr lang="en-US" sz="28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E</a:t>
            </a: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ssential amino acid index (EAAI) </a:t>
            </a:r>
          </a:p>
          <a:p>
            <a:pPr marL="457200" indent="-457200" algn="just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G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eometric mean of the egg, or standard pattern, ratios of  EAAs. </a:t>
            </a:r>
          </a:p>
          <a:p>
            <a:pPr marL="457200" indent="-457200" algn="just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Has a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dvantage of predicting the effect of supplementation in combinations of proteins. </a:t>
            </a:r>
          </a:p>
          <a:p>
            <a:pPr marL="457200" indent="-457200" algn="just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Has the disadvantage that proteins of very different AA composition may have the same or a very similar index. </a:t>
            </a:r>
          </a:p>
          <a:p>
            <a:pPr marL="457200" indent="-457200" algn="just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C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hemical score &amp; EAAI are based upon gross AA composition.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FC391DD8-E57A-45D3-8C60-CF4875CA8160}"/>
              </a:ext>
            </a:extLst>
          </p:cNvPr>
          <p:cNvSpPr txBox="1"/>
          <p:nvPr/>
        </p:nvSpPr>
        <p:spPr>
          <a:xfrm>
            <a:off x="10883485" y="2235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9547852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603ACCB1-D608-4F6E-BB8D-0237A2D84848}"/>
              </a:ext>
            </a:extLst>
          </p:cNvPr>
          <p:cNvSpPr txBox="1"/>
          <p:nvPr/>
        </p:nvSpPr>
        <p:spPr>
          <a:xfrm>
            <a:off x="223520" y="467360"/>
            <a:ext cx="11765280" cy="453361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Net Protein Utilization (NPU)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It is the proportion of the N- intake retained by the animal.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P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roduct of BV &amp; digestibility is termed the NPU.</a:t>
            </a:r>
          </a:p>
          <a:p>
            <a:pPr algn="just">
              <a:lnSpc>
                <a:spcPct val="150000"/>
              </a:lnSpc>
            </a:pPr>
            <a:endParaRPr lang="en-US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Net Protein Values (NPV)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M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easure of protein actually available for metabolism by animals.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P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roduct of NPU &amp; % CP.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87303FF0-398F-49D8-AC75-F6B5A4C9369E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48187943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C9AE1E03-2F11-4274-9277-BBEF4A3B1A68}"/>
              </a:ext>
            </a:extLst>
          </p:cNvPr>
          <p:cNvSpPr txBox="1"/>
          <p:nvPr/>
        </p:nvSpPr>
        <p:spPr>
          <a:xfrm>
            <a:off x="243840" y="335280"/>
            <a:ext cx="11694160" cy="51799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Ileal digestibility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A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vailability of AA is primarily determined by their digestibility measured at the end of small intestine,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i.e., at the ileum level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, generally there is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no AAs absorption from large intestine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However, m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icro flora metabolize some of the undigested AA in large intestine thus preventing them from appearing in faces.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660066"/>
                </a:solidFill>
                <a:latin typeface="Arial Rounded MT Bold" panose="020F0704030504030204" pitchFamily="34" charset="0"/>
              </a:rPr>
              <a:t>That is why</a:t>
            </a:r>
            <a:r>
              <a:rPr lang="en-US" sz="2800" b="1" i="0" dirty="0">
                <a:solidFill>
                  <a:srgbClr val="660066"/>
                </a:solidFill>
                <a:effectLst/>
                <a:latin typeface="Arial Rounded MT Bold" panose="020F0704030504030204" pitchFamily="34" charset="0"/>
              </a:rPr>
              <a:t>, the concept of “ileal digestibility” has been established.</a:t>
            </a:r>
            <a:endParaRPr lang="en-IN" sz="2800" b="1" dirty="0">
              <a:solidFill>
                <a:srgbClr val="660066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59F1316D-0B28-4971-8BA7-E9D9EB9C8F20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3650481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326FA6D4-195F-4841-97D6-D223518B963A}"/>
              </a:ext>
            </a:extLst>
          </p:cNvPr>
          <p:cNvSpPr txBox="1"/>
          <p:nvPr/>
        </p:nvSpPr>
        <p:spPr>
          <a:xfrm>
            <a:off x="223520" y="152400"/>
            <a:ext cx="11836400" cy="509947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IN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Measurement of ileal digestibility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IN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Ileal digestibility can be measured from </a:t>
            </a:r>
            <a:r>
              <a:rPr lang="en-IN" sz="24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either total recovery of ileum flow</a:t>
            </a:r>
            <a:r>
              <a:rPr lang="en-IN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from pigs fitted with ileo-rectal anastomosis (IRA), or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IN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From determination of concentration of indigestible marker, generally </a:t>
            </a:r>
            <a:r>
              <a:rPr lang="en-IN" sz="24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chromic oxide</a:t>
            </a:r>
            <a:r>
              <a:rPr lang="en-IN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, in a sample of ileal digesta from pigs fitted with cannula. </a:t>
            </a:r>
          </a:p>
          <a:p>
            <a:pPr algn="just">
              <a:lnSpc>
                <a:spcPct val="150000"/>
              </a:lnSpc>
            </a:pPr>
            <a:endParaRPr lang="en-IN" sz="2400" b="1" i="0" dirty="0">
              <a:solidFill>
                <a:srgbClr val="002060"/>
              </a:solidFill>
              <a:effectLst/>
              <a:latin typeface="Arial Rounded MT Bold" panose="020F070403050403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en-IN" sz="2400" b="1" i="0" dirty="0">
                <a:solidFill>
                  <a:srgbClr val="660066"/>
                </a:solidFill>
                <a:effectLst/>
                <a:latin typeface="Arial Rounded MT Bold" panose="020F0704030504030204" pitchFamily="34" charset="0"/>
              </a:rPr>
              <a:t>Apparent ileal digestibility: </a:t>
            </a:r>
          </a:p>
          <a:p>
            <a:pPr algn="just">
              <a:lnSpc>
                <a:spcPct val="150000"/>
              </a:lnSpc>
            </a:pPr>
            <a:r>
              <a:rPr lang="en-IN" sz="24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DApp</a:t>
            </a:r>
            <a:r>
              <a:rPr lang="en-IN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= [(AA Diet DM x DMI) - (Digesta x DME x 100)] x 100 / (AA Diet DM x DMI) </a:t>
            </a:r>
          </a:p>
          <a:p>
            <a:pPr algn="just">
              <a:lnSpc>
                <a:spcPct val="150000"/>
              </a:lnSpc>
            </a:pPr>
            <a:r>
              <a:rPr lang="en-IN" sz="24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DApp</a:t>
            </a:r>
            <a:r>
              <a:rPr lang="en-IN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= [(AA Diet FM x FMI) - (Digesta x DME x 100)] x 100 / (AA Diet FM x FMI)</a:t>
            </a:r>
            <a:endParaRPr lang="en-IN" sz="24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8B419D06-5841-4A64-8352-E424CA2595AD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22653923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3E0DF43D-03F5-4095-9557-5CB87AECAF39}"/>
              </a:ext>
            </a:extLst>
          </p:cNvPr>
          <p:cNvSpPr txBox="1"/>
          <p:nvPr/>
        </p:nvSpPr>
        <p:spPr>
          <a:xfrm>
            <a:off x="162560" y="284480"/>
            <a:ext cx="11826240" cy="598785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IN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Corrected apparent ileal digestibility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IN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C</a:t>
            </a:r>
            <a:r>
              <a:rPr lang="en-IN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orrected apparent ileal digestibility can be calculated either from apparent digestibility or from the standardised digestibility. </a:t>
            </a:r>
          </a:p>
          <a:p>
            <a:pPr algn="just">
              <a:lnSpc>
                <a:spcPct val="150000"/>
              </a:lnSpc>
            </a:pPr>
            <a:endParaRPr lang="en-IN" sz="2800" b="1" i="0" dirty="0">
              <a:solidFill>
                <a:srgbClr val="002060"/>
              </a:solidFill>
              <a:effectLst/>
              <a:latin typeface="Arial Rounded MT Bold" panose="020F0704030504030204" pitchFamily="34" charset="0"/>
            </a:endParaRPr>
          </a:p>
          <a:p>
            <a:pPr algn="just">
              <a:lnSpc>
                <a:spcPct val="200000"/>
              </a:lnSpc>
            </a:pPr>
            <a:r>
              <a:rPr lang="en-IN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D App </a:t>
            </a:r>
            <a:r>
              <a:rPr lang="en-IN" sz="2800" b="1" i="0" dirty="0" err="1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Corr</a:t>
            </a:r>
            <a:r>
              <a:rPr lang="en-IN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 = D App + Endo DMI x 10 x (1/AA Diet DM - 1/ AARMDM) </a:t>
            </a:r>
          </a:p>
          <a:p>
            <a:pPr algn="just">
              <a:lnSpc>
                <a:spcPct val="200000"/>
              </a:lnSpc>
            </a:pPr>
            <a:r>
              <a:rPr lang="en-IN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D App </a:t>
            </a:r>
            <a:r>
              <a:rPr lang="en-IN" sz="2800" b="1" i="0" dirty="0" err="1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Corr</a:t>
            </a:r>
            <a:r>
              <a:rPr lang="en-IN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 = D Std – Endo DMI x 10 / AARMDM </a:t>
            </a:r>
          </a:p>
          <a:p>
            <a:pPr algn="just">
              <a:lnSpc>
                <a:spcPct val="200000"/>
              </a:lnSpc>
            </a:pPr>
            <a:r>
              <a:rPr lang="en-IN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D App </a:t>
            </a:r>
            <a:r>
              <a:rPr lang="en-IN" sz="2800" b="1" i="0" dirty="0" err="1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Corr</a:t>
            </a:r>
            <a:r>
              <a:rPr lang="en-IN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 = D App + Endo FMI x 10 x (1/AA Diet FM - 1/ AARMFM)</a:t>
            </a:r>
          </a:p>
          <a:p>
            <a:pPr algn="just">
              <a:lnSpc>
                <a:spcPct val="200000"/>
              </a:lnSpc>
            </a:pPr>
            <a:r>
              <a:rPr lang="en-IN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D App </a:t>
            </a:r>
            <a:r>
              <a:rPr lang="en-IN" sz="2800" b="1" i="0" dirty="0" err="1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Corr</a:t>
            </a:r>
            <a:r>
              <a:rPr lang="en-IN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 = D Std – Endo FMI x 10 / AARMFM</a:t>
            </a:r>
            <a:endParaRPr lang="en-IN" sz="2800" b="1" dirty="0">
              <a:solidFill>
                <a:srgbClr val="0070C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872847A1-EE55-49A0-9F42-AA93646265C4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50754492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BB2DB19A-C677-4A6A-B6E5-182383466BF9}"/>
              </a:ext>
            </a:extLst>
          </p:cNvPr>
          <p:cNvSpPr txBox="1"/>
          <p:nvPr/>
        </p:nvSpPr>
        <p:spPr>
          <a:xfrm>
            <a:off x="152400" y="629920"/>
            <a:ext cx="11887200" cy="58262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Standardized ileal digestibility is now used for evaluating proteins for pigs. </a:t>
            </a:r>
            <a:endParaRPr lang="en-US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Advantage of using ileal digestibility &amp; so avoiding microbial AA production in the hind gut inherent in using whole-tract digestibility, &amp; also accounting for basal endogenous AA loss.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For poultry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, evaluation of protein sources is also based on </a:t>
            </a:r>
            <a:r>
              <a:rPr lang="en-US" sz="28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standardised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ileal digestibility of three major AA : lysine, methionine &amp; tryptophan.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For horses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, evaluation of protein sources is based on CP or DCP.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FADB59F0-FD63-4081-8F7E-88FA8A99FBBA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73563245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21338042-4573-423B-AA09-16540586A557}"/>
              </a:ext>
            </a:extLst>
          </p:cNvPr>
          <p:cNvSpPr txBox="1"/>
          <p:nvPr/>
        </p:nvSpPr>
        <p:spPr>
          <a:xfrm>
            <a:off x="172720" y="690880"/>
            <a:ext cx="11790680" cy="453361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Biological assay of available amino acids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A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vailable AA content of a food protein may be assayed by measuring the live weight gain, FCE or N-retention of animals given the intact protein as a supplement to a diet deficient in the particular AA under investigation &amp; the response to the test material is compared with the response to supplements of pure AAs.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C6B8CBC8-9EDB-466A-8377-AF6BCA2D77C9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77389608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5971EE78-5A46-4787-83A6-9A251DBC2F24}"/>
              </a:ext>
            </a:extLst>
          </p:cNvPr>
          <p:cNvSpPr txBox="1"/>
          <p:nvPr/>
        </p:nvSpPr>
        <p:spPr>
          <a:xfrm>
            <a:off x="200660" y="1209040"/>
            <a:ext cx="11790680" cy="388728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M</a:t>
            </a:r>
            <a:r>
              <a:rPr lang="en-US" sz="28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ethod has been used successfully for lysine, methionine and cystine.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But, disadvantages associated with biological methods;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 	</a:t>
            </a:r>
            <a:r>
              <a:rPr lang="en-US" sz="2800" b="1" i="0" dirty="0">
                <a:solidFill>
                  <a:srgbClr val="0033CC"/>
                </a:solidFill>
                <a:effectLst/>
                <a:latin typeface="Arial Rounded MT Bold" panose="020F0704030504030204" pitchFamily="34" charset="0"/>
              </a:rPr>
              <a:t>time, technical expertise and supply of suitable animals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800" b="1" i="0" dirty="0">
                <a:solidFill>
                  <a:srgbClr val="0033CC"/>
                </a:solidFill>
                <a:effectLst/>
                <a:latin typeface="Arial Rounded MT Bold" panose="020F0704030504030204" pitchFamily="34" charset="0"/>
              </a:rPr>
              <a:t>major problem of preparing </a:t>
            </a:r>
            <a:r>
              <a:rPr lang="en-US" sz="28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diets deficient in specific AA </a:t>
            </a:r>
            <a:r>
              <a:rPr lang="en-US" sz="2800" b="1" i="0" dirty="0">
                <a:solidFill>
                  <a:srgbClr val="0033CC"/>
                </a:solidFill>
                <a:effectLst/>
                <a:latin typeface="Arial Rounded MT Bold" panose="020F0704030504030204" pitchFamily="34" charset="0"/>
              </a:rPr>
              <a:t>but </a:t>
            </a:r>
            <a:r>
              <a:rPr lang="en-US" sz="28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adequate in other respects.</a:t>
            </a:r>
            <a:endParaRPr lang="en-IN" sz="2800" b="1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BA1B3CD3-297F-4FB2-87EE-19B7E45BC2BE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6858322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753C6CC6-C385-49F8-9900-9000BFECBB12}"/>
              </a:ext>
            </a:extLst>
          </p:cNvPr>
          <p:cNvSpPr txBox="1"/>
          <p:nvPr/>
        </p:nvSpPr>
        <p:spPr>
          <a:xfrm>
            <a:off x="508000" y="284480"/>
            <a:ext cx="11501120" cy="51799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Microbiological assay of essential amino acids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Certain microorganisms have amino acid requirements similar to those of higher animals </a:t>
            </a: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&amp;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have been used for the evaluation of food proteins.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M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ethods based on measuring the growth of microorganisms in culture media that include the protein under test.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Best results have been obtained with </a:t>
            </a:r>
            <a:r>
              <a:rPr lang="en-US" sz="2800" b="1" i="1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Streptococcus zymogenes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and </a:t>
            </a:r>
            <a:r>
              <a:rPr lang="en-US" sz="2800" b="1" i="1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Tetrahymena pyriformis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.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A436D625-4A65-4976-B710-8D82694E7E01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5864817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3034935A-B379-4FA2-B977-5F4A5A6C7CEB}"/>
              </a:ext>
            </a:extLst>
          </p:cNvPr>
          <p:cNvSpPr txBox="1"/>
          <p:nvPr/>
        </p:nvSpPr>
        <p:spPr>
          <a:xfrm>
            <a:off x="314960" y="457200"/>
            <a:ext cx="11653520" cy="58262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F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ormer is used after an AA or enzymic pre-digestion of the food protein; estimates of availability of lysine &amp; methionine. </a:t>
            </a:r>
            <a:endParaRPr lang="en-US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1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T. pyriformis 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has intrinsic proteolytic activity &amp; used for soluble proteins, without pre-digestion.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I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mproved method, where pre-digestion with enzyme </a:t>
            </a:r>
            <a:r>
              <a:rPr lang="en-US" sz="2800" b="1" i="0" dirty="0" err="1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pronase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(proteases) &amp; measuring response in terms of the </a:t>
            </a:r>
            <a:r>
              <a:rPr lang="en-US" sz="2800" b="1" i="0" dirty="0" err="1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tetrahymanol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content of the culture medium, gives results for available lysine, methionine &amp; tryptophan that correlate well with those of biological assays.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0ADA2A5C-EE30-4AC3-A526-C6001A057823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32689043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1FAEF3ED-3C67-4E94-BCB1-17F3E90E3861}"/>
              </a:ext>
            </a:extLst>
          </p:cNvPr>
          <p:cNvSpPr txBox="1"/>
          <p:nvPr/>
        </p:nvSpPr>
        <p:spPr>
          <a:xfrm>
            <a:off x="162560" y="355600"/>
            <a:ext cx="11877040" cy="58262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Chemical methods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M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ost widely used method is FDNB-reactive lysine</a:t>
            </a: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 (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proposed by K.J. Carpenter).</a:t>
            </a:r>
            <a:endParaRPr lang="en-US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Practically, only source of utilizable lysine in foods is that which has the epsilon-amino group free to react with various chemical reagents.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P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rotein under test is allowed to react under alkaline conditions with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fluoro-2,4-dinitrobenzene (FDNB) 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to give DNP-lysine, concentration can be measured </a:t>
            </a:r>
            <a:r>
              <a:rPr lang="en-US" sz="28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colorometrically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.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7B9EA676-DDD2-4D33-A8C0-CB8E2D52ED3B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54780768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1FAEF3ED-3C67-4E94-BCB1-17F3E90E3861}"/>
              </a:ext>
            </a:extLst>
          </p:cNvPr>
          <p:cNvSpPr txBox="1"/>
          <p:nvPr/>
        </p:nvSpPr>
        <p:spPr>
          <a:xfrm>
            <a:off x="162560" y="1097280"/>
            <a:ext cx="11877040" cy="453361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In practice, method has been agree well with biological procedures for evaluating proteins as supplements to diets, those containing high proportions of cereals,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where lysine is limiting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.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With vegetable protein </a:t>
            </a: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&amp; 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diets containing high levels of carbohydrate, but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method is not so satisfactory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, results being too low owing to destruction of the </a:t>
            </a:r>
            <a:r>
              <a:rPr lang="en-US" sz="28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coloured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lysine derivative during acid hydrolysis.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B0AF56BF-C57C-4309-8955-D24B0E7DC13C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36509867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A0100BD9-BB68-4BE2-BB89-DF489CBA2007}"/>
              </a:ext>
            </a:extLst>
          </p:cNvPr>
          <p:cNvSpPr txBox="1"/>
          <p:nvPr/>
        </p:nvSpPr>
        <p:spPr>
          <a:xfrm>
            <a:off x="142240" y="182880"/>
            <a:ext cx="11866880" cy="647260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Dye-binding methods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U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sed widely for estimating protein in foods like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cereals &amp; milk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. </a:t>
            </a:r>
            <a:endParaRPr lang="en-US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M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ethods are rapid &amp; give reproducible results, used for measuring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total basic AAs &amp; reactive lysine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L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atter requires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blocking of epsilon-amino group to prevent reaction with dye.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0" dirty="0">
                <a:solidFill>
                  <a:srgbClr val="0000FF"/>
                </a:solidFill>
                <a:effectLst/>
                <a:latin typeface="Arial Rounded MT Bold" panose="020F0704030504030204" pitchFamily="34" charset="0"/>
              </a:rPr>
              <a:t>Orange-G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has been used, along with </a:t>
            </a:r>
            <a:r>
              <a:rPr lang="en-US" sz="2800" b="1" i="0" dirty="0">
                <a:solidFill>
                  <a:srgbClr val="0000FF"/>
                </a:solidFill>
                <a:effectLst/>
                <a:latin typeface="Arial Rounded MT Bold" panose="020F0704030504030204" pitchFamily="34" charset="0"/>
              </a:rPr>
              <a:t>2,4,6-trinitrobenzene sulphonic acid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&amp; </a:t>
            </a:r>
            <a:r>
              <a:rPr lang="en-US" sz="28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propionic anhydride as blocking agents</a:t>
            </a:r>
            <a:r>
              <a:rPr lang="en-US" sz="28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 </a:t>
            </a: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&amp; 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has proved effective for estimating the lysine content of cereals.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It is </a:t>
            </a:r>
            <a:r>
              <a:rPr lang="en-US" sz="28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less effective 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for fish &amp; meat meals.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8A068FD4-8F15-4DE9-B1EA-3B67393D5C20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57468695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98B44940-CC20-4163-8B5E-289FD0756F3D}"/>
              </a:ext>
            </a:extLst>
          </p:cNvPr>
          <p:cNvSpPr txBox="1"/>
          <p:nvPr/>
        </p:nvSpPr>
        <p:spPr>
          <a:xfrm>
            <a:off x="121920" y="233680"/>
            <a:ext cx="11927840" cy="58262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660066"/>
                </a:solidFill>
                <a:effectLst/>
                <a:latin typeface="Arial Rounded MT Bold" panose="020F0704030504030204" pitchFamily="34" charset="0"/>
              </a:rPr>
              <a:t>Factors affecting AA assays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Changes in concentration 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of one or more AAs may increase the amounts of others required to maintain growth rates.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Certain AAs like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tryptophan &amp; histidine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, may be toxic, at concentrations far greater than normally occur in food proteins.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Antagonisms may exist between specific acids that affect their </a:t>
            </a:r>
            <a:r>
              <a:rPr lang="en-US" sz="28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utilisation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. </a:t>
            </a:r>
            <a:endParaRPr lang="en-US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Antinutritional factors (ANF)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E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nzyme inhibitors, lectins, polyphenols &amp; certain non-protein AAs. </a:t>
            </a:r>
            <a:endParaRPr lang="en-US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BA23E674-A65A-4A2B-A3F9-D9333214F1F9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62682478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951CF3E7-EFED-4226-98A1-A51138D00BFB}"/>
              </a:ext>
            </a:extLst>
          </p:cNvPr>
          <p:cNvSpPr txBox="1"/>
          <p:nvPr/>
        </p:nvSpPr>
        <p:spPr>
          <a:xfrm>
            <a:off x="203200" y="365760"/>
            <a:ext cx="11765280" cy="598785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IN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MEASURES OF PROTEIN QUALITY FOR RUMINANT ANIMALS</a:t>
            </a:r>
          </a:p>
          <a:p>
            <a:pPr algn="just"/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457200" indent="-457200" algn="just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IN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Crude Protein 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457200" indent="-457200" algn="just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IN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Digestibility Crude Protein 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457200" indent="-457200" algn="just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IN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True Protein 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457200" indent="-457200" algn="just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IN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Protein Equivalent 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457200" indent="-457200" algn="just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IN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Metabolizable protein 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457200" indent="-457200" algn="just">
              <a:lnSpc>
                <a:spcPct val="200000"/>
              </a:lnSpc>
              <a:buFont typeface="Wingdings" panose="05000000000000000000" pitchFamily="2" charset="2"/>
              <a:buChar char="v"/>
            </a:pPr>
            <a:r>
              <a:rPr lang="en-IN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RDP &amp; RUP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84880339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CC71F256-A75F-414C-9215-F84AD0724146}"/>
              </a:ext>
            </a:extLst>
          </p:cNvPr>
          <p:cNvSpPr txBox="1"/>
          <p:nvPr/>
        </p:nvSpPr>
        <p:spPr>
          <a:xfrm>
            <a:off x="162560" y="213360"/>
            <a:ext cx="11897360" cy="565347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CRUDE PROTEIN (CP)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P</a:t>
            </a: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rotein content of a food is calculated from its N-content determined by a modification of the </a:t>
            </a:r>
            <a:r>
              <a:rPr lang="en-US" sz="24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Kjeldahl</a:t>
            </a: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technique or the Dumas Method.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Two assumptions made 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for</a:t>
            </a: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calculating  protein content from that of nitrogen;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first, that all the </a:t>
            </a: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N</a:t>
            </a:r>
            <a:r>
              <a:rPr lang="en-US" sz="24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 of the food is present as protein</a:t>
            </a:r>
            <a:endParaRPr lang="en-US" sz="2400" b="1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second, that all food protein contains 160 g N/kg.</a:t>
            </a:r>
          </a:p>
          <a:p>
            <a:pPr algn="just">
              <a:lnSpc>
                <a:spcPct val="150000"/>
              </a:lnSpc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So, N-</a:t>
            </a: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content of the food is then expressed in terms of crude protein.</a:t>
            </a:r>
          </a:p>
          <a:p>
            <a:pPr algn="just">
              <a:lnSpc>
                <a:spcPct val="150000"/>
              </a:lnSpc>
            </a:pP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</a:t>
            </a:r>
          </a:p>
          <a:p>
            <a:pPr algn="just">
              <a:lnSpc>
                <a:spcPct val="150000"/>
              </a:lnSpc>
            </a:pPr>
            <a:r>
              <a:rPr lang="en-US" sz="24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	</a:t>
            </a:r>
            <a:r>
              <a:rPr lang="en-US" sz="2400" b="1" i="0" dirty="0">
                <a:solidFill>
                  <a:srgbClr val="0033CC"/>
                </a:solidFill>
                <a:effectLst/>
                <a:latin typeface="Arial Rounded MT Bold" panose="020F0704030504030204" pitchFamily="34" charset="0"/>
              </a:rPr>
              <a:t>CP (g/kg) 	= 	g N/kg * 1000/160 or </a:t>
            </a:r>
          </a:p>
          <a:p>
            <a:pPr algn="just">
              <a:lnSpc>
                <a:spcPct val="150000"/>
              </a:lnSpc>
            </a:pPr>
            <a:r>
              <a:rPr lang="en-US" sz="2400" b="1" i="0" dirty="0">
                <a:solidFill>
                  <a:srgbClr val="0033CC"/>
                </a:solidFill>
                <a:effectLst/>
                <a:latin typeface="Arial Rounded MT Bold" panose="020F0704030504030204" pitchFamily="34" charset="0"/>
              </a:rPr>
              <a:t>	CP (g/kg) 	= 	g N/kg * 6.25</a:t>
            </a:r>
            <a:endParaRPr lang="en-IN" sz="2400" b="1" dirty="0">
              <a:solidFill>
                <a:srgbClr val="0033CC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1ADD85C9-3935-4208-B6E3-2C4FA1E08154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61179259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0A2D8771-AFB6-4026-978E-684853EAC830}"/>
              </a:ext>
            </a:extLst>
          </p:cNvPr>
          <p:cNvSpPr txBox="1"/>
          <p:nvPr/>
        </p:nvSpPr>
        <p:spPr>
          <a:xfrm>
            <a:off x="264160" y="142240"/>
            <a:ext cx="11785600" cy="51799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DIGESTIBLE CRUDE PROTEIN (DCP)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D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etermined by digestibility trials.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When CP content of feed stuffs is multiplied by digestibility coefficient of protein gives the DCP. </a:t>
            </a:r>
            <a:endParaRPr lang="en-US" sz="2800" b="1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M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ost common way of expressing protein values &amp; requirements of ruminants.</a:t>
            </a:r>
            <a:endParaRPr lang="en-US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DCP taken as measure for the expressing the proteins values of feeds for ruminants in India.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A7D87220-EC2E-420C-9BBE-526A2B4736A6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11331863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DFC79A40-6D7A-497D-B41B-66F218DB228D}"/>
              </a:ext>
            </a:extLst>
          </p:cNvPr>
          <p:cNvSpPr txBox="1"/>
          <p:nvPr/>
        </p:nvSpPr>
        <p:spPr>
          <a:xfrm>
            <a:off x="284480" y="193040"/>
            <a:ext cx="11663680" cy="58262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True protein (TP)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T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erm TP is used to denote the proteins only.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C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an be separated from NPN compounds by precipitation with cupric hydroxide.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Then N estimation performed by </a:t>
            </a:r>
            <a:r>
              <a:rPr lang="en-US" sz="28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kjeldahl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method. </a:t>
            </a:r>
          </a:p>
          <a:p>
            <a:pPr algn="just">
              <a:lnSpc>
                <a:spcPct val="150000"/>
              </a:lnSpc>
            </a:pPr>
            <a:endParaRPr lang="en-US" sz="2800" b="1" i="0" dirty="0">
              <a:solidFill>
                <a:srgbClr val="002060"/>
              </a:solidFill>
              <a:effectLst/>
              <a:latin typeface="Arial Rounded MT Bold" panose="020F070403050403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Protein equivalent (PE)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NPN fraction is given half the nutritive value of true protein.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C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alculated as PE = (% DCP + % DTP) / 2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520FCCE2-18E6-4F2B-8A24-B8E9121B047D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68628502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6A3C9807-966B-4B4D-B0FF-E678BC59A5FF}"/>
              </a:ext>
            </a:extLst>
          </p:cNvPr>
          <p:cNvSpPr txBox="1"/>
          <p:nvPr/>
        </p:nvSpPr>
        <p:spPr>
          <a:xfrm>
            <a:off x="243840" y="193040"/>
            <a:ext cx="11744960" cy="647260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Metabolizable protein (MP)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Microbial demand for protein expressed in terms of effective rumen-degradable protein (ERDP) &amp; foods have to be evaluated in the same terms.</a:t>
            </a:r>
          </a:p>
          <a:p>
            <a:pPr algn="just">
              <a:lnSpc>
                <a:spcPct val="150000"/>
              </a:lnSpc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	</a:t>
            </a:r>
            <a:r>
              <a:rPr lang="en-US" sz="28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ERDP 	=	 CP x (0.8a + </a:t>
            </a:r>
            <a:r>
              <a:rPr lang="en-US" sz="2800" b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bc</a:t>
            </a:r>
            <a:r>
              <a:rPr lang="en-US" sz="28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 / (c + r))</a:t>
            </a:r>
          </a:p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Where; </a:t>
            </a: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a, b &amp; c are the fitted parameters derived from the determination In-</a:t>
            </a:r>
            <a:r>
              <a:rPr lang="en-US" sz="2800" b="1" i="0" dirty="0" err="1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sacco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 degradability of the food, </a:t>
            </a:r>
          </a:p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•   0.8 is the efficiency of capture of the N of the readily degradable  </a:t>
            </a:r>
          </a:p>
          <a:p>
            <a:pPr algn="just">
              <a:lnSpc>
                <a:spcPct val="150000"/>
              </a:lnSpc>
            </a:pPr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    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fraction, &amp; r is the outflow rate.</a:t>
            </a:r>
            <a:endParaRPr lang="en-IN" sz="2800" b="1" dirty="0">
              <a:solidFill>
                <a:srgbClr val="0070C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5DDEAD2E-CBF5-412A-AB92-C5CA70D72134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09033542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FA69C5B4-991F-4731-AF51-B824A00D043F}"/>
              </a:ext>
            </a:extLst>
          </p:cNvPr>
          <p:cNvSpPr txBox="1"/>
          <p:nvPr/>
        </p:nvSpPr>
        <p:spPr>
          <a:xfrm>
            <a:off x="223520" y="558800"/>
            <a:ext cx="11765280" cy="58262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T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he differential capture of rapidly &amp; slowly degradable proteins &amp; the rate of passage through the rumen.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D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emand for AAs at tissue level is quantified in terms of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truly digestible protein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required to be absorbed from SI &amp;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designated as ‘MP’.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Y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ield of MCP is related to energy available to the rumen microorganisms in terms of fermentable metabolizable energy</a:t>
            </a: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.</a:t>
            </a:r>
            <a:endParaRPr lang="en-US" sz="2800" b="1" i="0" dirty="0">
              <a:solidFill>
                <a:srgbClr val="002060"/>
              </a:solidFill>
              <a:effectLst/>
              <a:latin typeface="Arial Rounded MT Bold" panose="020F0704030504030204" pitchFamily="34" charset="0"/>
            </a:endParaRP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0" dirty="0" err="1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MEferm</a:t>
            </a:r>
            <a:r>
              <a:rPr lang="en-US" sz="28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 is assumed to be 0.1 ME for silages &amp; 0.05 ME for brewery </a:t>
            </a:r>
            <a:r>
              <a:rPr lang="en-US" sz="28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&amp; </a:t>
            </a:r>
            <a:r>
              <a:rPr lang="en-US" sz="28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distillery by-products, &amp; </a:t>
            </a:r>
            <a:r>
              <a:rPr lang="en-US" sz="2800" b="1" i="0" dirty="0" err="1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MEfat</a:t>
            </a:r>
            <a:r>
              <a:rPr lang="en-US" sz="28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 is 35 MJ/kg.</a:t>
            </a:r>
            <a:endParaRPr lang="en-IN" sz="2800" b="1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5F79A8CE-8D90-485D-9A68-C14069100C76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44775327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FB2FC6A6-2863-40BC-8114-7159AE4512C8}"/>
              </a:ext>
            </a:extLst>
          </p:cNvPr>
          <p:cNvSpPr txBox="1"/>
          <p:nvPr/>
        </p:nvSpPr>
        <p:spPr>
          <a:xfrm>
            <a:off x="213360" y="284480"/>
            <a:ext cx="11826240" cy="58262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The assumption made here for silage must be suspect.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M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ajor fermentation product in well-made silages is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lactate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, &amp; several rumen bacteria, notably </a:t>
            </a:r>
            <a:r>
              <a:rPr lang="en-US" sz="2800" b="1" i="1" dirty="0" err="1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Megasphaera</a:t>
            </a:r>
            <a:r>
              <a:rPr lang="en-US" sz="2800" b="1" i="1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 </a:t>
            </a:r>
            <a:r>
              <a:rPr lang="en-US" sz="2800" b="1" i="1" dirty="0" err="1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elsdenii</a:t>
            </a:r>
            <a:r>
              <a:rPr lang="en-US" sz="2800" b="1" i="1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 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are able to </a:t>
            </a:r>
            <a:r>
              <a:rPr lang="en-US" sz="2800" b="1" i="0" dirty="0" err="1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utilise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 lactate with the production of propionate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.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MCP 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yield (g) is calculated as follows: FME (MJ)y </a:t>
            </a:r>
          </a:p>
          <a:p>
            <a:pPr algn="just">
              <a:lnSpc>
                <a:spcPct val="150000"/>
              </a:lnSpc>
            </a:pPr>
            <a:endParaRPr lang="en-US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Where; </a:t>
            </a: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800" b="1" i="0" dirty="0">
                <a:solidFill>
                  <a:srgbClr val="0033CC"/>
                </a:solidFill>
                <a:effectLst/>
                <a:latin typeface="Arial Rounded MT Bold" panose="020F0704030504030204" pitchFamily="34" charset="0"/>
              </a:rPr>
              <a:t>y is 9 at maintenance, 10 for growth &amp; 11 for lactation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; </a:t>
            </a: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or</a:t>
            </a:r>
            <a:endParaRPr lang="en-US" sz="2800" b="1" i="0" dirty="0">
              <a:solidFill>
                <a:srgbClr val="002060"/>
              </a:solidFill>
              <a:effectLst/>
              <a:latin typeface="Arial Rounded MT Bold" panose="020F0704030504030204" pitchFamily="34" charset="0"/>
            </a:endParaRP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800" b="1" i="0" dirty="0">
                <a:solidFill>
                  <a:srgbClr val="0033CC"/>
                </a:solidFill>
                <a:effectLst/>
                <a:latin typeface="Arial Rounded MT Bold" panose="020F0704030504030204" pitchFamily="34" charset="0"/>
              </a:rPr>
              <a:t>alternatively: y = 7 + 6(1 - e-0.35L)</a:t>
            </a:r>
            <a:endParaRPr lang="en-IN" sz="2800" b="1" dirty="0">
              <a:solidFill>
                <a:srgbClr val="0033CC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AF620060-3619-4518-A3C3-91D1BC69E56D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55493666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4B1EA505-C50D-4DD9-8217-15DF0303F57A}"/>
              </a:ext>
            </a:extLst>
          </p:cNvPr>
          <p:cNvSpPr txBox="1"/>
          <p:nvPr/>
        </p:nvSpPr>
        <p:spPr>
          <a:xfrm>
            <a:off x="142240" y="304800"/>
            <a:ext cx="11887200" cy="647260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P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roportion of MCP present as true protein is assumed to be 0.75 &amp; the true digestibility to be 0.85, &amp;</a:t>
            </a:r>
            <a:endParaRPr lang="en-US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Contribution of microbial protein (DMP) to the truly absorbed amino acids is:</a:t>
            </a:r>
          </a:p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	</a:t>
            </a:r>
            <a:r>
              <a:rPr lang="en-US" sz="2800" b="1" i="0" dirty="0">
                <a:solidFill>
                  <a:srgbClr val="0033CC"/>
                </a:solidFill>
                <a:effectLst/>
                <a:latin typeface="Arial Rounded MT Bold" panose="020F0704030504030204" pitchFamily="34" charset="0"/>
              </a:rPr>
              <a:t>DMP (g/kg DM) 		= 	FME (y * 0.75 * 0.85) 	</a:t>
            </a:r>
          </a:p>
          <a:p>
            <a:pPr algn="just">
              <a:lnSpc>
                <a:spcPct val="150000"/>
              </a:lnSpc>
            </a:pPr>
            <a:r>
              <a:rPr lang="en-US" sz="2800" b="1" dirty="0">
                <a:solidFill>
                  <a:srgbClr val="0033CC"/>
                </a:solidFill>
                <a:latin typeface="Arial Rounded MT Bold" panose="020F0704030504030204" pitchFamily="34" charset="0"/>
              </a:rPr>
              <a:t>								</a:t>
            </a:r>
            <a:r>
              <a:rPr lang="en-US" sz="2800" b="1" i="0" dirty="0">
                <a:solidFill>
                  <a:srgbClr val="0033CC"/>
                </a:solidFill>
                <a:effectLst/>
                <a:latin typeface="Arial Rounded MT Bold" panose="020F0704030504030204" pitchFamily="34" charset="0"/>
              </a:rPr>
              <a:t>= 	0.6375(</a:t>
            </a:r>
            <a:r>
              <a:rPr lang="en-US" sz="2800" b="1" i="0" dirty="0" err="1">
                <a:solidFill>
                  <a:srgbClr val="0033CC"/>
                </a:solidFill>
                <a:effectLst/>
                <a:latin typeface="Arial Rounded MT Bold" panose="020F0704030504030204" pitchFamily="34" charset="0"/>
              </a:rPr>
              <a:t>FMEy</a:t>
            </a:r>
            <a:r>
              <a:rPr lang="en-US" sz="2800" b="1" i="0" dirty="0">
                <a:solidFill>
                  <a:srgbClr val="0033CC"/>
                </a:solidFill>
                <a:effectLst/>
                <a:latin typeface="Arial Rounded MT Bold" panose="020F0704030504030204" pitchFamily="34" charset="0"/>
              </a:rPr>
              <a:t>) </a:t>
            </a:r>
          </a:p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When this contribution is taken into account, then remains a residual </a:t>
            </a:r>
            <a:r>
              <a:rPr lang="en-US" sz="28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metabolisable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protein requirement, that can be calculated as </a:t>
            </a:r>
            <a:r>
              <a:rPr lang="en-US" sz="2800" b="1" i="0" dirty="0">
                <a:solidFill>
                  <a:srgbClr val="0033CC"/>
                </a:solidFill>
                <a:effectLst/>
                <a:latin typeface="Arial Rounded MT Bold" panose="020F0704030504030204" pitchFamily="34" charset="0"/>
              </a:rPr>
              <a:t>MP - DMP </a:t>
            </a: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&amp;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has to be satisfied by truly digestible undegraded protein of the diet.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A6720905-6F32-438C-8620-E0EB55669338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1483866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C7DDB4F8-A195-45A2-A7FA-6BD4FDB6902C}"/>
              </a:ext>
            </a:extLst>
          </p:cNvPr>
          <p:cNvSpPr txBox="1"/>
          <p:nvPr/>
        </p:nvSpPr>
        <p:spPr>
          <a:xfrm>
            <a:off x="213360" y="142240"/>
            <a:ext cx="11785600" cy="647260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True digestibility of dietary undegraded protein is calculated on the assumption that ADIN content is indigestible &amp; the remainder has a </a:t>
            </a:r>
            <a:r>
              <a:rPr lang="en-US" sz="2800" b="1" i="0" dirty="0">
                <a:solidFill>
                  <a:srgbClr val="0000FF"/>
                </a:solidFill>
                <a:effectLst/>
                <a:latin typeface="Arial Rounded MT Bold" panose="020F0704030504030204" pitchFamily="34" charset="0"/>
              </a:rPr>
              <a:t>true digestibility of 0.9.</a:t>
            </a:r>
          </a:p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So, truly digestible undegraded true protein (DUP) is then: </a:t>
            </a:r>
          </a:p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	DUP = 0.95 (CP (1 - a – </a:t>
            </a:r>
            <a:r>
              <a:rPr lang="en-US" sz="2800" b="1" i="0" dirty="0" err="1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bc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/(c + r)) - 6.25 (ADIN) </a:t>
            </a:r>
          </a:p>
          <a:p>
            <a:pPr algn="just">
              <a:lnSpc>
                <a:spcPct val="150000"/>
              </a:lnSpc>
            </a:pP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Where; </a:t>
            </a: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a, b &amp; c are the usual In </a:t>
            </a:r>
            <a:r>
              <a:rPr lang="en-US" sz="2800" b="1" i="0" dirty="0" err="1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sacco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 constants &amp; DUP, CP &amp; ADIN are g/kg DM.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The metabolizable protein supplied by the food may be calculated as MP (g/kg DM) = DMP + DUP.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194B41A2-A205-466D-B648-CDE1C7581081}"/>
              </a:ext>
            </a:extLst>
          </p:cNvPr>
          <p:cNvSpPr txBox="1"/>
          <p:nvPr/>
        </p:nvSpPr>
        <p:spPr>
          <a:xfrm>
            <a:off x="10840721" y="30480"/>
            <a:ext cx="112776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85808862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BE45A2A8-35AB-4355-8947-479CC53AA744}"/>
              </a:ext>
            </a:extLst>
          </p:cNvPr>
          <p:cNvSpPr txBox="1"/>
          <p:nvPr/>
        </p:nvSpPr>
        <p:spPr>
          <a:xfrm>
            <a:off x="233680" y="721360"/>
            <a:ext cx="11744960" cy="388728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M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etabolizable protein content of a food is of no use as a guide to satisfy the residual demand for MP, which includes a contribution from ERDP</a:t>
            </a: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 &amp; 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has already been taken into account in the form of DMP.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So, P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rotein content of foods is thus stated in terms of ERDP &amp; DUP.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7CD74C1E-07F6-4B36-A9B3-A1FAE5275C20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91408987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49748663-047E-4327-9E32-B5FE93998ADD}"/>
              </a:ext>
            </a:extLst>
          </p:cNvPr>
          <p:cNvSpPr txBox="1"/>
          <p:nvPr/>
        </p:nvSpPr>
        <p:spPr>
          <a:xfrm>
            <a:off x="203200" y="254000"/>
            <a:ext cx="11826240" cy="453361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IN" sz="2800" b="1" i="0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</a:rPr>
              <a:t>RDP &amp; RUP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IN" sz="2800" b="1" i="0" dirty="0">
                <a:solidFill>
                  <a:srgbClr val="0033CC"/>
                </a:solidFill>
                <a:effectLst/>
                <a:latin typeface="Arial Rounded MT Bold" panose="020F0704030504030204" pitchFamily="34" charset="0"/>
              </a:rPr>
              <a:t>Rumen Degradable Protein (RDP) </a:t>
            </a:r>
            <a:r>
              <a:rPr lang="en-IN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is the fraction of Crude Protein consumed, which is broken down by rumen microbes.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IN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Where, the r</a:t>
            </a:r>
            <a:r>
              <a:rPr lang="en-IN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emaining protein which reaches SI without degradation called as </a:t>
            </a:r>
            <a:r>
              <a:rPr lang="en-IN" sz="2800" b="1" i="0" dirty="0">
                <a:solidFill>
                  <a:srgbClr val="0033CC"/>
                </a:solidFill>
                <a:effectLst/>
                <a:latin typeface="Arial Rounded MT Bold" panose="020F0704030504030204" pitchFamily="34" charset="0"/>
              </a:rPr>
              <a:t>Rumen undegradable protein (UDN).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IN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NRC (2001) suggests that maximum milk &amp; milk protein yields occur, when RDP is 12.2% of diet dry matter.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028E3578-B67E-4A44-B901-E3F2126BA02D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08040254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940F1C2F-12BC-4539-89B2-8B02A76B6DA0}"/>
              </a:ext>
            </a:extLst>
          </p:cNvPr>
          <p:cNvSpPr txBox="1"/>
          <p:nvPr/>
        </p:nvSpPr>
        <p:spPr>
          <a:xfrm>
            <a:off x="213360" y="609600"/>
            <a:ext cx="11765280" cy="453361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0" dirty="0">
                <a:solidFill>
                  <a:srgbClr val="0000FF"/>
                </a:solidFill>
                <a:effectLst/>
                <a:latin typeface="Arial Rounded MT Bold" panose="020F0704030504030204" pitchFamily="34" charset="0"/>
              </a:rPr>
              <a:t>Rumen undegradable protein (UDN) 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is also called </a:t>
            </a:r>
            <a:r>
              <a:rPr lang="en-US" sz="28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Bypass </a:t>
            </a:r>
            <a:r>
              <a:rPr lang="en-US" sz="28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P</a:t>
            </a:r>
            <a:r>
              <a:rPr lang="en-US" sz="2800" b="1" i="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</a:rPr>
              <a:t>rotein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or </a:t>
            </a:r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R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umen </a:t>
            </a:r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U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ndegradable Protein (RUP).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P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ortion of intake protein that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escapes rumen degradation </a:t>
            </a:r>
            <a:r>
              <a:rPr lang="en-US" sz="28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&amp;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 is digested directly in the SI. </a:t>
            </a:r>
            <a:endParaRPr lang="en-US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About </a:t>
            </a:r>
            <a:r>
              <a:rPr lang="en-US" sz="2800" b="1" i="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</a:rPr>
              <a:t>80 to 85 % of the microbial protein </a:t>
            </a:r>
            <a:r>
              <a:rPr lang="en-US" sz="2800" b="1" i="0" dirty="0">
                <a:solidFill>
                  <a:srgbClr val="002060"/>
                </a:solidFill>
                <a:effectLst/>
                <a:latin typeface="Arial Rounded MT Bold" panose="020F0704030504030204" pitchFamily="34" charset="0"/>
              </a:rPr>
              <a:t>&amp; or true protein that flows out of the rumen is digested in SI &amp; is expressed as a % of crude protein.</a:t>
            </a:r>
            <a:endParaRPr lang="en-IN" sz="28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129839F3-F24C-4962-9042-88FAB2F99C18}"/>
              </a:ext>
            </a:extLst>
          </p:cNvPr>
          <p:cNvSpPr txBox="1"/>
          <p:nvPr/>
        </p:nvSpPr>
        <p:spPr>
          <a:xfrm>
            <a:off x="10883485" y="172720"/>
            <a:ext cx="108499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7030A0"/>
                </a:solidFill>
              </a:rPr>
              <a:t>Cont.....</a:t>
            </a:r>
            <a:endParaRPr lang="en-IN" sz="2000" b="1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93317743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C59110E-68B2-47E6-9DAA-7D730C04D4D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4040960"/>
            <a:ext cx="10515600" cy="1307993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r>
              <a:rPr lang="en-US" sz="6600" dirty="0">
                <a:solidFill>
                  <a:schemeClr val="accent2">
                    <a:lumMod val="75000"/>
                  </a:schemeClr>
                </a:solidFill>
                <a:latin typeface="Bookman Old Style" panose="02050604050505020204" pitchFamily="18" charset="0"/>
              </a:rPr>
              <a:t>THANKS</a:t>
            </a:r>
            <a:endParaRPr lang="en-IN" sz="6600" dirty="0">
              <a:solidFill>
                <a:schemeClr val="accent2">
                  <a:lumMod val="75000"/>
                </a:schemeClr>
              </a:solidFill>
              <a:latin typeface="Bookman Old Style" panose="02050604050505020204" pitchFamily="18" charset="0"/>
            </a:endParaRPr>
          </a:p>
        </p:txBody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AECF1DBA-4CD3-4833-9AE5-C0415C67E02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8682F92-F5CB-4F7F-AD4B-5DFC6686C0A2}" type="datetime1">
              <a:rPr lang="en-IN" smtClean="0"/>
              <a:t>19-06-2025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CC89F98-36FF-4A5C-AFD0-1282A1E3FBD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Kaushalendra Kumar, BVC, BASU, Patna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9951BFF-A60D-4174-A868-99DACAFE2C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C7161-DFC2-47B5-AEF7-2BA970978701}" type="slidenum">
              <a:rPr lang="en-IN" smtClean="0"/>
              <a:t>40</a:t>
            </a:fld>
            <a:endParaRPr lang="en-IN"/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90A71F05-11A0-48F6-86A4-9A1693EFF724}"/>
              </a:ext>
            </a:extLst>
          </p:cNvPr>
          <p:cNvSpPr/>
          <p:nvPr/>
        </p:nvSpPr>
        <p:spPr>
          <a:xfrm>
            <a:off x="579120" y="399534"/>
            <a:ext cx="9045401" cy="16821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200000"/>
              </a:lnSpc>
            </a:pPr>
            <a:r>
              <a:rPr lang="en-IN" sz="2800" b="1" dirty="0">
                <a:solidFill>
                  <a:srgbClr val="0033CC"/>
                </a:solidFill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Discussions……………….…………..</a:t>
            </a:r>
          </a:p>
          <a:p>
            <a:pPr>
              <a:lnSpc>
                <a:spcPct val="200000"/>
              </a:lnSpc>
            </a:pPr>
            <a:r>
              <a:rPr lang="en-IN" sz="2800" b="1" dirty="0">
                <a:solidFill>
                  <a:srgbClr val="0033CC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Questions, if any…………………??</a:t>
            </a:r>
          </a:p>
        </p:txBody>
      </p:sp>
    </p:spTree>
    <p:extLst>
      <p:ext uri="{BB962C8B-B14F-4D97-AF65-F5344CB8AC3E}">
        <p14:creationId xmlns:p14="http://schemas.microsoft.com/office/powerpoint/2010/main" val="189908238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2013 - 2022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2013 - 2022 Theme</Template>
  <TotalTime>1294</TotalTime>
  <Words>2276</Words>
  <Application>Microsoft Office PowerPoint</Application>
  <PresentationFormat>Widescreen</PresentationFormat>
  <Paragraphs>237</Paragraphs>
  <Slides>40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40</vt:i4>
      </vt:variant>
    </vt:vector>
  </HeadingPairs>
  <TitlesOfParts>
    <vt:vector size="49" baseType="lpstr">
      <vt:lpstr>Arial</vt:lpstr>
      <vt:lpstr>Arial Rounded MT Bold</vt:lpstr>
      <vt:lpstr>Bookman Old Style</vt:lpstr>
      <vt:lpstr>Calibri</vt:lpstr>
      <vt:lpstr>Calibri Light</vt:lpstr>
      <vt:lpstr>Comic Sans MS</vt:lpstr>
      <vt:lpstr>Times New Roman</vt:lpstr>
      <vt:lpstr>Wingdings</vt:lpstr>
      <vt:lpstr>Office Theme</vt:lpstr>
      <vt:lpstr>     Lecture Topic:  Methods of Feed Protein Quality Evaluation in Livestock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kaushalendra kumar</dc:creator>
  <cp:lastModifiedBy>sankha nath koley</cp:lastModifiedBy>
  <cp:revision>182</cp:revision>
  <cp:lastPrinted>2020-11-19T05:35:20Z</cp:lastPrinted>
  <dcterms:created xsi:type="dcterms:W3CDTF">2019-09-08T05:47:20Z</dcterms:created>
  <dcterms:modified xsi:type="dcterms:W3CDTF">2025-06-19T05:16:30Z</dcterms:modified>
</cp:coreProperties>
</file>