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60" r:id="rId1"/>
  </p:sldMasterIdLst>
  <p:notesMasterIdLst>
    <p:notesMasterId r:id="rId36"/>
  </p:notesMasterIdLst>
  <p:sldIdLst>
    <p:sldId id="256" r:id="rId2"/>
    <p:sldId id="257" r:id="rId3"/>
    <p:sldId id="313" r:id="rId4"/>
    <p:sldId id="308" r:id="rId5"/>
    <p:sldId id="309" r:id="rId6"/>
    <p:sldId id="310" r:id="rId7"/>
    <p:sldId id="311" r:id="rId8"/>
    <p:sldId id="314" r:id="rId9"/>
    <p:sldId id="325" r:id="rId10"/>
    <p:sldId id="326" r:id="rId11"/>
    <p:sldId id="259" r:id="rId12"/>
    <p:sldId id="316" r:id="rId13"/>
    <p:sldId id="262" r:id="rId14"/>
    <p:sldId id="317" r:id="rId15"/>
    <p:sldId id="299" r:id="rId16"/>
    <p:sldId id="312" r:id="rId17"/>
    <p:sldId id="263" r:id="rId18"/>
    <p:sldId id="300" r:id="rId19"/>
    <p:sldId id="264" r:id="rId20"/>
    <p:sldId id="266" r:id="rId21"/>
    <p:sldId id="270" r:id="rId22"/>
    <p:sldId id="318" r:id="rId23"/>
    <p:sldId id="275" r:id="rId24"/>
    <p:sldId id="320" r:id="rId25"/>
    <p:sldId id="321" r:id="rId26"/>
    <p:sldId id="319" r:id="rId27"/>
    <p:sldId id="323" r:id="rId28"/>
    <p:sldId id="324" r:id="rId29"/>
    <p:sldId id="327" r:id="rId30"/>
    <p:sldId id="328" r:id="rId31"/>
    <p:sldId id="329" r:id="rId32"/>
    <p:sldId id="330" r:id="rId33"/>
    <p:sldId id="331" r:id="rId34"/>
    <p:sldId id="271" r:id="rId35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00" autoAdjust="0"/>
    <p:restoredTop sz="92294" autoAdjust="0"/>
  </p:normalViewPr>
  <p:slideViewPr>
    <p:cSldViewPr snapToGrid="0">
      <p:cViewPr varScale="1">
        <p:scale>
          <a:sx n="105" d="100"/>
          <a:sy n="105" d="100"/>
        </p:scale>
        <p:origin x="834" y="114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7176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heme" Target="theme/theme1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5121174-7917-4115-B824-50AE19DC635B}" type="datetimeFigureOut">
              <a:rPr lang="en-US" smtClean="0"/>
              <a:pPr/>
              <a:t>6/10/2025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2EECDD-090A-4F7B-AB4A-540F34E2C01E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algn="just"/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Contained in in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succinate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dehydrogenase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, serve as carrier in ETC of two hydrogen atoms released in TCA to provide energy. </a:t>
            </a:r>
          </a:p>
          <a:p>
            <a:pPr algn="just"/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Fumerate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dehydrogenase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aldehyde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oxidase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also had FAD </a:t>
            </a:r>
          </a:p>
          <a:p>
            <a:pPr algn="just"/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FAD &amp; FMN are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hydrolysed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by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phosphatase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(intestinal brush border) and absorbed throughout SI via active transport. </a:t>
            </a:r>
          </a:p>
          <a:p>
            <a:pPr algn="just"/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Enzyme </a:t>
            </a:r>
            <a:r>
              <a:rPr lang="en-US" sz="1200" dirty="0" err="1" smtClean="0">
                <a:latin typeface="Times New Roman" pitchFamily="18" charset="0"/>
                <a:cs typeface="Times New Roman" pitchFamily="18" charset="0"/>
              </a:rPr>
              <a:t>flavokinase</a:t>
            </a:r>
            <a:r>
              <a:rPr lang="en-US" sz="1200" dirty="0" smtClean="0">
                <a:latin typeface="Times New Roman" pitchFamily="18" charset="0"/>
                <a:cs typeface="Times New Roman" pitchFamily="18" charset="0"/>
              </a:rPr>
              <a:t> is inhibited by chlorpromazine (antiemetic and antipsychotic drug) </a:t>
            </a:r>
          </a:p>
          <a:p>
            <a:pPr algn="just"/>
            <a:endParaRPr lang="en-US" sz="1200" dirty="0" smtClean="0">
              <a:latin typeface="Times New Roman" pitchFamily="18" charset="0"/>
              <a:cs typeface="Times New Roman" pitchFamily="18" charset="0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2EECDD-090A-4F7B-AB4A-540F34E2C01E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12201452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914400" y="1752602"/>
            <a:ext cx="103632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914400" y="3611607"/>
            <a:ext cx="103632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5019" y="4953000"/>
            <a:ext cx="12197020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/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US" dirty="0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168" y="1059712"/>
            <a:ext cx="103632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30284" y="2931712"/>
            <a:ext cx="6096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Chevron 6"/>
          <p:cNvSpPr/>
          <p:nvPr/>
        </p:nvSpPr>
        <p:spPr>
          <a:xfrm>
            <a:off x="4848907" y="3005472"/>
            <a:ext cx="24384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4600352" y="3005472"/>
            <a:ext cx="24384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481329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481329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109728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5410200"/>
            <a:ext cx="5386917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6193369" y="5410200"/>
            <a:ext cx="5389033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09600" y="1444295"/>
            <a:ext cx="5386917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1444295"/>
            <a:ext cx="5389033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4876800"/>
            <a:ext cx="9975701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892800" y="5355102"/>
            <a:ext cx="5299456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219200" y="274320"/>
            <a:ext cx="9973056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969376" y="6407944"/>
            <a:ext cx="2560320" cy="365760"/>
          </a:xfrm>
        </p:spPr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521643" y="5443402"/>
            <a:ext cx="95504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4800" y="189968"/>
            <a:ext cx="115824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5840097" y="6407945"/>
            <a:ext cx="313424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4865122"/>
            <a:ext cx="10767243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955249" y="5001994"/>
            <a:ext cx="5069337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-71414" y="5785023"/>
            <a:ext cx="5069337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8056" y="5791253"/>
            <a:ext cx="4536419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12316" y="5787739"/>
            <a:ext cx="454067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11552149" y="4988440"/>
            <a:ext cx="24384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11303595" y="4988440"/>
            <a:ext cx="24384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1481330"/>
            <a:ext cx="10972800" cy="4386071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25351" y="274641"/>
            <a:ext cx="2369960" cy="5592761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41"/>
            <a:ext cx="8432800" cy="5592760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955249" y="5001994"/>
            <a:ext cx="5069337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-71414" y="5785023"/>
            <a:ext cx="5069337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8056" y="5791253"/>
            <a:ext cx="4536419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12316" y="5787739"/>
            <a:ext cx="454067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609600" y="1481329"/>
            <a:ext cx="10972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8969376" y="6407944"/>
            <a:ext cx="256032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48A87A34-81AB-432B-8DAE-1953F412C126}" type="datetimeFigureOut">
              <a:rPr lang="en-US" smtClean="0"/>
              <a:pPr/>
              <a:t>6/10/2025</a:t>
            </a:fld>
            <a:endParaRPr lang="en-US" dirty="0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5840097" y="6407945"/>
            <a:ext cx="313424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US" dirty="0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11529696" y="6407945"/>
            <a:ext cx="48768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5F6927-6F7C-436A-A768-962814D007E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93299" y="802298"/>
            <a:ext cx="11593902" cy="2541431"/>
          </a:xfr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anchor="ctr">
            <a:noAutofit/>
          </a:bodyPr>
          <a:lstStyle/>
          <a:p>
            <a:pPr algn="ctr"/>
            <a:r>
              <a:rPr lang="en-US" sz="6000" b="1" cap="none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Vitamins</a:t>
            </a:r>
            <a:br>
              <a:rPr lang="en-US" sz="6000" b="1" cap="none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2400" b="1" cap="none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(</a:t>
            </a:r>
            <a:r>
              <a:rPr lang="en-US" sz="2400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Water Soluble)</a:t>
            </a:r>
            <a:endParaRPr lang="en-US" sz="24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1AEC0F2-6D7B-4F0C-8C00-E54F5E79E79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864990" y="3710881"/>
            <a:ext cx="8257881" cy="1398861"/>
          </a:xfrm>
        </p:spPr>
        <p:txBody>
          <a:bodyPr>
            <a:normAutofit lnSpcReduction="10000"/>
          </a:bodyPr>
          <a:lstStyle/>
          <a:p>
            <a:r>
              <a:rPr lang="en-US" sz="2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Dr. </a:t>
            </a:r>
            <a:r>
              <a:rPr lang="en-US" sz="2200" b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Dharmendra</a:t>
            </a:r>
            <a:r>
              <a:rPr lang="en-US" sz="22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Kumar</a:t>
            </a:r>
            <a:endParaRPr lang="en-US" sz="22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00000"/>
              </a:lnSpc>
            </a:pP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Associate Professor</a:t>
            </a:r>
          </a:p>
          <a:p>
            <a:pPr>
              <a:lnSpc>
                <a:spcPct val="100000"/>
              </a:lnSpc>
            </a:pP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Department </a:t>
            </a:r>
            <a:r>
              <a:rPr lang="en-US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Animal Nutrition, Bihar Veterinary College, </a:t>
            </a:r>
          </a:p>
          <a:p>
            <a:pPr>
              <a:lnSpc>
                <a:spcPct val="100000"/>
              </a:lnSpc>
            </a:pPr>
            <a:r>
              <a:rPr lang="en-US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Bihar Animal Sciences University, Patna, Bihar, India</a:t>
            </a:r>
          </a:p>
          <a:p>
            <a:endParaRPr lang="en-US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628567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CF6156-7FDA-4C63-AC5C-2AFC982E61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4152" y="1008800"/>
            <a:ext cx="11350892" cy="2286193"/>
          </a:xfrm>
        </p:spPr>
        <p:txBody>
          <a:bodyPr>
            <a:noAutofit/>
          </a:bodyPr>
          <a:lstStyle/>
          <a:p>
            <a:pPr lvl="0">
              <a:lnSpc>
                <a:spcPct val="150000"/>
              </a:lnSpc>
              <a:spcBef>
                <a:spcPts val="0"/>
              </a:spcBef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also known as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ascorbic acid </a:t>
            </a:r>
          </a:p>
          <a:p>
            <a:pPr lvl="0">
              <a:lnSpc>
                <a:spcPct val="150000"/>
              </a:lnSpc>
              <a:spcBef>
                <a:spcPts val="0"/>
              </a:spcBef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Two forms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L-ascorbic acid (Reduced form) and L-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dehydro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-ascorbic </a:t>
            </a:r>
            <a:r>
              <a:rPr lang="en-US" sz="2000" b="1" dirty="0">
                <a:latin typeface="Times New Roman" pitchFamily="18" charset="0"/>
                <a:cs typeface="Times New Roman" pitchFamily="18" charset="0"/>
              </a:rPr>
              <a:t>acid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(Oxidized form)</a:t>
            </a:r>
          </a:p>
          <a:p>
            <a:pPr lvl="0">
              <a:lnSpc>
                <a:spcPct val="150000"/>
              </a:lnSpc>
              <a:spcBef>
                <a:spcPts val="0"/>
              </a:spcBef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Dietary essential to humans, guinea pig, primates certain birds and certain fishes and reptiles. </a:t>
            </a:r>
          </a:p>
          <a:p>
            <a:pPr lvl="0">
              <a:lnSpc>
                <a:spcPct val="150000"/>
              </a:lnSpc>
              <a:spcBef>
                <a:spcPts val="0"/>
              </a:spcBef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They lack enzyme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L-</a:t>
            </a:r>
            <a:r>
              <a:rPr lang="en-US" sz="2400" b="1" dirty="0" err="1" smtClean="0">
                <a:latin typeface="Times New Roman" pitchFamily="18" charset="0"/>
                <a:cs typeface="Times New Roman" pitchFamily="18" charset="0"/>
              </a:rPr>
              <a:t>gulonolactone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oxidase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lvl="0">
              <a:lnSpc>
                <a:spcPct val="150000"/>
              </a:lnSpc>
              <a:spcBef>
                <a:spcPts val="0"/>
              </a:spcBef>
            </a:pPr>
            <a:r>
              <a:rPr lang="en-US" sz="2400" b="1" dirty="0" err="1" smtClean="0">
                <a:latin typeface="Times New Roman" pitchFamily="18" charset="0"/>
                <a:cs typeface="Times New Roman" pitchFamily="18" charset="0"/>
              </a:rPr>
              <a:t>Glycoascorbic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acid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acts as antimetabolite for vitamin.</a:t>
            </a:r>
          </a:p>
          <a:p>
            <a:pPr lvl="0">
              <a:lnSpc>
                <a:spcPct val="150000"/>
              </a:lnSpc>
              <a:spcBef>
                <a:spcPts val="0"/>
              </a:spcBef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DB98619-1F88-4F09-85D9-E3D5B469FD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35814" y="111329"/>
            <a:ext cx="9603275" cy="760060"/>
          </a:xfr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anchor="ctr">
            <a:normAutofit/>
          </a:bodyPr>
          <a:lstStyle/>
          <a:p>
            <a:pPr algn="ctr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Vitamin C </a:t>
            </a:r>
            <a:endParaRPr lang="en-US" sz="88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705933" y="4407836"/>
            <a:ext cx="7372349" cy="461665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lvl="0">
              <a:lnSpc>
                <a:spcPct val="100000"/>
              </a:lnSpc>
              <a:spcBef>
                <a:spcPts val="0"/>
              </a:spcBef>
              <a:buFont typeface="Wingdings" pitchFamily="2" charset="2"/>
              <a:buChar char="v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Source: Citrus fruits and Green leafy vegetables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668503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684757"/>
            <a:ext cx="10972800" cy="4043317"/>
          </a:xfrm>
        </p:spPr>
        <p:txBody>
          <a:bodyPr>
            <a:normAutofit/>
          </a:bodyPr>
          <a:lstStyle/>
          <a:p>
            <a:pPr marL="109537" lvl="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1) Formation of </a:t>
            </a:r>
            <a:r>
              <a:rPr lang="en-US" sz="2400" dirty="0" err="1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Hydroxyproline</a:t>
            </a:r>
            <a:r>
              <a:rPr lang="en-US" sz="2400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 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a major component of the protein </a:t>
            </a:r>
            <a:r>
              <a:rPr lang="en-US" sz="24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collagen</a:t>
            </a:r>
          </a:p>
          <a:p>
            <a:pPr lvl="0">
              <a:lnSpc>
                <a:spcPct val="150000"/>
              </a:lnSpc>
              <a:spcBef>
                <a:spcPts val="0"/>
              </a:spcBef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Hence, plays an important role in the formation of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collagen and intercellular cement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substance (Capillaries, teeth, bone)</a:t>
            </a:r>
          </a:p>
          <a:p>
            <a:pPr marL="109728" lvl="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2)  Plays an important role in the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oxidation- reduction reaction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of living cells.</a:t>
            </a:r>
          </a:p>
          <a:p>
            <a:pPr marL="109728" lvl="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3)  Plays an important role in the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metabolism of tyrosine </a:t>
            </a:r>
          </a:p>
          <a:p>
            <a:pPr marL="109728" lvl="0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4) Transport of iron ions from plasma (transferrin) into ferritin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marL="109728" indent="0">
              <a:lnSpc>
                <a:spcPct val="150000"/>
              </a:lnSpc>
              <a:spcBef>
                <a:spcPts val="0"/>
              </a:spcBef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5) As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antioxidant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 conjunction with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Vit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E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. </a:t>
            </a:r>
            <a:endParaRPr lang="en-US" sz="24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113122"/>
            <a:ext cx="10972800" cy="509048"/>
          </a:xfrm>
        </p:spPr>
        <p:txBody>
          <a:bodyPr>
            <a:normAutofit fontScale="90000"/>
          </a:bodyPr>
          <a:lstStyle/>
          <a:p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Metabolism</a:t>
            </a: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Content Placeholder 1"/>
          <p:cNvSpPr txBox="1">
            <a:spLocks/>
          </p:cNvSpPr>
          <p:nvPr/>
        </p:nvSpPr>
        <p:spPr>
          <a:xfrm>
            <a:off x="1109331" y="4852500"/>
            <a:ext cx="8797369" cy="1016774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vert="horz">
            <a:normAutofit/>
          </a:bodyPr>
          <a:lstStyle>
            <a:lvl1pPr marL="365760" indent="-256032" algn="l" rtl="0" eaLnBrk="1" latinLnBrk="0" hangingPunct="1"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ct val="68000"/>
              <a:buFont typeface="Wingdings 3"/>
              <a:buChar char=""/>
              <a:defRPr kumimoji="0" sz="27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21792" indent="-228600" algn="l" rtl="0" eaLnBrk="1" latinLnBrk="0" hangingPunct="1">
              <a:spcBef>
                <a:spcPts val="324"/>
              </a:spcBef>
              <a:buClr>
                <a:schemeClr val="accent1"/>
              </a:buClr>
              <a:buFont typeface="Verdana"/>
              <a:buChar char="◦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9536" indent="-228600" algn="l" rtl="0" eaLnBrk="1" latinLnBrk="0" hangingPunct="1">
              <a:spcBef>
                <a:spcPts val="350"/>
              </a:spcBef>
              <a:buClr>
                <a:schemeClr val="accent2"/>
              </a:buClr>
              <a:buSzPct val="100000"/>
              <a:buFont typeface="Wingdings 2"/>
              <a:buChar char=""/>
              <a:defRPr kumimoji="0"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143000" indent="-228600" algn="l" rtl="0" eaLnBrk="1" latinLnBrk="0" hangingPunct="1">
              <a:spcBef>
                <a:spcPts val="350"/>
              </a:spcBef>
              <a:buClr>
                <a:schemeClr val="accent2"/>
              </a:buClr>
              <a:buFont typeface="Wingdings 2"/>
              <a:buChar char=""/>
              <a:defRPr kumimoji="0"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371600" indent="-228600" algn="l" rtl="0" eaLnBrk="1" latinLnBrk="0" hangingPunct="1">
              <a:spcBef>
                <a:spcPts val="350"/>
              </a:spcBef>
              <a:buClr>
                <a:schemeClr val="accent2"/>
              </a:buClr>
              <a:buFont typeface="Wingdings 2"/>
              <a:buChar char="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6002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8288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0574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286000" indent="-228600" algn="l" rtl="0" eaLnBrk="1" latinLnBrk="0" hangingPunct="1">
              <a:spcBef>
                <a:spcPts val="350"/>
              </a:spcBef>
              <a:buClr>
                <a:schemeClr val="accent3"/>
              </a:buClr>
              <a:buFont typeface="Wingdings 2"/>
              <a:buChar char=""/>
              <a:defRPr kumimoji="0" sz="16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  <a:extLst/>
          </a:lstStyle>
          <a:p>
            <a:pPr defTabSz="914400"/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Diets high in pectin, Zn, Fe, or Cu decrease ascorbate absorption.</a:t>
            </a:r>
          </a:p>
          <a:p>
            <a:pPr defTabSz="914400"/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Major source of excretion Vitamin C is CO2 in Guinea pig.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873380" y="5993700"/>
            <a:ext cx="4690323" cy="45807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lnSpc>
                <a:spcPct val="150000"/>
              </a:lnSpc>
              <a:spcBef>
                <a:spcPts val="0"/>
              </a:spcBef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Toxicity: Vitamin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C is </a:t>
            </a:r>
            <a:r>
              <a:rPr lang="en-US" dirty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precursor of Oxalic Acid.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 l="24012" t="19271" r="28551" b="16927"/>
          <a:stretch>
            <a:fillRect/>
          </a:stretch>
        </p:blipFill>
        <p:spPr bwMode="auto">
          <a:xfrm>
            <a:off x="723899" y="216370"/>
            <a:ext cx="10959153" cy="62225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771633"/>
            <a:ext cx="10972800" cy="5397152"/>
          </a:xfrm>
        </p:spPr>
        <p:txBody>
          <a:bodyPr>
            <a:normAutofit lnSpcReduction="10000"/>
          </a:bodyPr>
          <a:lstStyle/>
          <a:p>
            <a:pPr algn="just"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Scurvy in adults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Swollen, bleeding and ulcerated gums, loosens 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teeth. 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Weak bones and fragility of capillaries resulting into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haemorrhages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throughout the body. </a:t>
            </a:r>
          </a:p>
          <a:p>
            <a:pPr algn="just">
              <a:buNone/>
            </a:pPr>
            <a:endParaRPr lang="en-US" sz="2400" b="1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Infantile scurvy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Anorexia,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Listlessness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Gums swollen,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Dyspnoea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Cyanosis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Convulsions and death if not treated.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Delay in wound healing.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Leg drawn up to abdomen swelling at ends of long bone (</a:t>
            </a:r>
            <a:r>
              <a:rPr lang="en-US" sz="2400" dirty="0" err="1" smtClean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pithed</a:t>
            </a:r>
            <a:r>
              <a:rPr lang="en-US" sz="2400" dirty="0" smtClean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 frog position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).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9044152" y="211576"/>
            <a:ext cx="2779986" cy="513638"/>
          </a:xfr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sz="2400" i="1" dirty="0" smtClean="0">
                <a:latin typeface="Times New Roman" pitchFamily="18" charset="0"/>
                <a:cs typeface="Times New Roman" pitchFamily="18" charset="0"/>
              </a:rPr>
              <a:t>Deficiency: </a:t>
            </a:r>
            <a:r>
              <a:rPr lang="en-US" sz="2400" i="1" dirty="0" err="1" smtClean="0">
                <a:latin typeface="Times New Roman" pitchFamily="18" charset="0"/>
                <a:cs typeface="Times New Roman" pitchFamily="18" charset="0"/>
              </a:rPr>
              <a:t>Vit</a:t>
            </a:r>
            <a:r>
              <a:rPr lang="en-US" sz="2400" i="1" dirty="0" smtClean="0">
                <a:latin typeface="Times New Roman" pitchFamily="18" charset="0"/>
                <a:cs typeface="Times New Roman" pitchFamily="18" charset="0"/>
              </a:rPr>
              <a:t> C</a:t>
            </a:r>
            <a:endParaRPr lang="en-US" sz="2400" i="1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/>
          <a:srcRect l="24012" t="27604" r="28843" b="6250"/>
          <a:stretch>
            <a:fillRect/>
          </a:stretch>
        </p:blipFill>
        <p:spPr bwMode="auto">
          <a:xfrm>
            <a:off x="266700" y="171451"/>
            <a:ext cx="11620500" cy="63926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930991"/>
            <a:ext cx="10972800" cy="3018839"/>
          </a:xfrm>
        </p:spPr>
        <p:txBody>
          <a:bodyPr>
            <a:normAutofit fontScale="92500" lnSpcReduction="20000"/>
          </a:bodyPr>
          <a:lstStyle/>
          <a:p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Requirement </a:t>
            </a:r>
          </a:p>
          <a:p>
            <a:pPr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Vitamin C is dietary essential only in man, guinea pig and other primates, red vented bulbul and fruit eating bat as these species lack the enzyme </a:t>
            </a:r>
            <a:r>
              <a:rPr lang="en-US" sz="2000" dirty="0" smtClean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L-</a:t>
            </a:r>
            <a:r>
              <a:rPr lang="en-US" sz="2000" dirty="0" err="1" smtClean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gulonolactone</a:t>
            </a:r>
            <a:r>
              <a:rPr lang="en-US" sz="2000" dirty="0" smtClean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 smtClean="0">
                <a:solidFill>
                  <a:srgbClr val="00B0F0"/>
                </a:solidFill>
                <a:latin typeface="Times New Roman" pitchFamily="18" charset="0"/>
                <a:cs typeface="Times New Roman" pitchFamily="18" charset="0"/>
              </a:rPr>
              <a:t>oxidase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Stress increases the requirement of this vitamin. </a:t>
            </a:r>
          </a:p>
          <a:p>
            <a:pPr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Other species can synthesize vitamin C from glucose. </a:t>
            </a:r>
          </a:p>
          <a:p>
            <a:pPr>
              <a:buNone/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Supplementation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Citrus fruits, tomato and green leafy vegetables are rich sources.</a:t>
            </a:r>
          </a:p>
          <a:p>
            <a:pPr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Raw milk is a good source but lost during pasteurization</a:t>
            </a:r>
          </a:p>
          <a:p>
            <a:pPr>
              <a:buFont typeface="Wingdings" pitchFamily="2" charset="2"/>
              <a:buChar char="ü"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/>
          <a:srcRect l="23426" t="31250" r="28697" b="41927"/>
          <a:stretch>
            <a:fillRect/>
          </a:stretch>
        </p:blipFill>
        <p:spPr bwMode="auto">
          <a:xfrm>
            <a:off x="777603" y="4221930"/>
            <a:ext cx="5165835" cy="238544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488933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116979"/>
            <a:ext cx="10972800" cy="482111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Vitamin B- complex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21848926"/>
              </p:ext>
            </p:extLst>
          </p:nvPr>
        </p:nvGraphicFramePr>
        <p:xfrm>
          <a:off x="646380" y="737833"/>
          <a:ext cx="10878207" cy="63093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2385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49972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6754624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81779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Synonym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Source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69131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B1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Thiamin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just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Brans and Rice polish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Outer layers of seeds,</a:t>
                      </a:r>
                    </a:p>
                    <a:p>
                      <a:pPr algn="just"/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Fermentation product-Brewers yeast</a:t>
                      </a:r>
                    </a:p>
                    <a:p>
                      <a:pPr algn="just"/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Egg yolk, liver, kidney and pork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69131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B2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Riboflavin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All green plants, </a:t>
                      </a:r>
                    </a:p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Milk, Egg and meat</a:t>
                      </a:r>
                    </a:p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yeast, fungi and most bacteria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969131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B3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Niacin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Animal and fish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byproducts, </a:t>
                      </a:r>
                      <a:r>
                        <a:rPr lang="en-US" sz="2000" b="1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Tryptophan</a:t>
                      </a:r>
                    </a:p>
                    <a:p>
                      <a:pPr algn="just"/>
                      <a:r>
                        <a:rPr lang="en-US" sz="2000" baseline="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Distillers grains 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and yeast</a:t>
                      </a:r>
                    </a:p>
                    <a:p>
                      <a:pPr algn="just"/>
                      <a:r>
                        <a:rPr lang="en-US" sz="2000" b="1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Grains in bound 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form so, unavailable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86817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B5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Pantothenic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 acid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Yeast, groundnuts, peas, liver and eggs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75455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B6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Pyridoxine,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Pyridoxal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pyridoxamine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Ground nut meal, rice bran, wheat bran, cane molasses, liver and milk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86817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B8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Biotin, Vitamin H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Liver, milk,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yeast, oilseeds and vegetable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675455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B9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Folic acid, Folate, Vitamin M 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Cereal grains, dark green leafy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vegetables, nuts and oils seed meals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465085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B12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Cyanocobalamine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</a:t>
                      </a:r>
                      <a:r>
                        <a:rPr lang="en-IN" sz="2000" dirty="0" smtClean="0"/>
                        <a:t> </a:t>
                      </a:r>
                      <a:r>
                        <a:rPr lang="en-IN" sz="200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APF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just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Liver and Kidney, meat and fish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520262" y="116979"/>
            <a:ext cx="11161986" cy="623996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Vitamin B- complex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98732746"/>
              </p:ext>
            </p:extLst>
          </p:nvPr>
        </p:nvGraphicFramePr>
        <p:xfrm>
          <a:off x="472966" y="879191"/>
          <a:ext cx="11193517" cy="540632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26346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59751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3253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572693"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Coenzyme/ prosthetic group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Enzyme/ other function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Thiamin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Thiamin pyrophosphate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(TPP)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Oxidative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decarboxylation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Riboflavin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Flavin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mononucleotide (FMN) </a:t>
                      </a:r>
                    </a:p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Flavin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adenin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dinucleotide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(FAD)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Hydrogen carrier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72693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Niacin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Nicotinamide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adenine </a:t>
                      </a:r>
                      <a:r>
                        <a:rPr lang="en-US" sz="20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dinucleotide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(NAD)</a:t>
                      </a:r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Nicotinamide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adenine </a:t>
                      </a:r>
                      <a:r>
                        <a:rPr lang="en-US" sz="20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dinucleotide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phosphate (NADP)</a:t>
                      </a:r>
                      <a:endParaRPr lang="en-US" sz="200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Hydrogen carrier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Pantothenic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 acid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Coenzyme A (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CoA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)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Acyl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transfer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0827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Pyridoxine,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Pyridoxal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pyridoxamine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Pyridoxal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phosphate 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Transaminases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decarboxylases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Biotin, Vitamin H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Biotin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rgbClr val="00206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Carbon dioxide transfer</a:t>
                      </a:r>
                      <a:endParaRPr lang="en-US" sz="2000" dirty="0">
                        <a:solidFill>
                          <a:srgbClr val="00206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556805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Folic acid,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Folate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Vitamin M, 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Tetrahydrofolic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acid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One carbon transfer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572693">
                <a:tc>
                  <a:txBody>
                    <a:bodyPr/>
                    <a:lstStyle/>
                    <a:p>
                      <a:pPr algn="l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Cyancobalamine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Methylcobalamine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Isomerases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dehydrases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520262" y="116979"/>
            <a:ext cx="11161986" cy="623996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Vitamin B- complex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2076599"/>
              </p:ext>
            </p:extLst>
          </p:nvPr>
        </p:nvGraphicFramePr>
        <p:xfrm>
          <a:off x="567559" y="973787"/>
          <a:ext cx="11020095" cy="518471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35128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666881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572693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Vitamin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Deficiency disease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82320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Thiamin (S)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Polyneuritis, </a:t>
                      </a:r>
                      <a:r>
                        <a:rPr lang="en-US" sz="200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Star Grazing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Polyencephalomalacia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Riboflavin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Curled</a:t>
                      </a:r>
                      <a:r>
                        <a:rPr lang="en-US" sz="2000" baseline="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toe paralysis</a:t>
                      </a:r>
                      <a:endParaRPr lang="en-US" sz="2000" dirty="0">
                        <a:solidFill>
                          <a:srgbClr val="0070C0"/>
                        </a:solidFill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18115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Niacin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Pellagra, Blue tongue, Black tongue in dog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Pantothenic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 acid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Goose-</a:t>
                      </a:r>
                      <a:r>
                        <a:rPr lang="en-US" sz="2000" baseline="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stepping gait 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in pigs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35111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Pyridoxine,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Pyridoxal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pyridoxamine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Convulsions, </a:t>
                      </a:r>
                      <a:r>
                        <a:rPr lang="en-US" sz="200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Jerky movements in chick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.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29662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Biotin, Vitamin H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Spectacle eye, Alopecia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, dry scaly skin, </a:t>
                      </a:r>
                    </a:p>
                    <a:p>
                      <a:r>
                        <a:rPr lang="en-US" sz="2000" baseline="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Fatty liver and Kidney syndrome (FLKS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), </a:t>
                      </a:r>
                      <a:r>
                        <a:rPr lang="en-US" sz="20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Perosis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in </a:t>
                      </a:r>
                      <a:r>
                        <a:rPr lang="en-US" sz="20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poults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556805">
                <a:tc>
                  <a:txBody>
                    <a:bodyPr/>
                    <a:lstStyle/>
                    <a:p>
                      <a:pPr algn="l"/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Folic acid,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Folate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, Vitamin M, 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Stunted and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anaemic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 chick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572693">
                <a:tc>
                  <a:txBody>
                    <a:bodyPr/>
                    <a:lstStyle/>
                    <a:p>
                      <a:pPr algn="l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Cyanocobalamine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Poor growth, </a:t>
                      </a:r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Anaemia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572693">
                <a:tc>
                  <a:txBody>
                    <a:bodyPr/>
                    <a:lstStyle/>
                    <a:p>
                      <a:pPr algn="l"/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Choline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0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Perosis</a:t>
                      </a:r>
                      <a:r>
                        <a:rPr lang="en-US" sz="2000" dirty="0" smtClean="0">
                          <a:latin typeface="Times New Roman" pitchFamily="18" charset="0"/>
                          <a:cs typeface="Times New Roman" pitchFamily="18" charset="0"/>
                        </a:rPr>
                        <a:t>/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000" baseline="0" dirty="0" smtClean="0">
                          <a:solidFill>
                            <a:srgbClr val="0070C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slipped tendon </a:t>
                      </a:r>
                      <a:r>
                        <a:rPr lang="en-US" sz="20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in chicks</a:t>
                      </a:r>
                      <a:endParaRPr lang="en-US" sz="2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B65C5A-1354-400E-B6A6-A97AD59C75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8643" y="976105"/>
            <a:ext cx="11434713" cy="5156681"/>
          </a:xfrm>
          <a:solidFill>
            <a:schemeClr val="bg2"/>
          </a:solidFill>
        </p:spPr>
        <p:txBody>
          <a:bodyPr>
            <a:noAutofit/>
          </a:bodyPr>
          <a:lstStyle/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Eijkman et al., → a specific dietary factor is needed to prevent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occurance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of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beri-beri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(man) and polyneuritis (birds) 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 containing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After absorption from intestine, it is phosphorylated in the liver to </a:t>
            </a:r>
            <a:r>
              <a:rPr lang="en-US" sz="20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thiamin pyrophosphate (TPP)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1CDEDA7-1950-46F8-82B2-5483F138F0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7829" y="130601"/>
            <a:ext cx="11416937" cy="626144"/>
          </a:xfr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>
            <a:noAutofit/>
          </a:bodyPr>
          <a:lstStyle/>
          <a:p>
            <a:pPr algn="ctr"/>
            <a:r>
              <a:rPr lang="en-US" sz="4000" dirty="0" smtClean="0">
                <a:latin typeface="Times New Roman" pitchFamily="18" charset="0"/>
                <a:cs typeface="Times New Roman" pitchFamily="18" charset="0"/>
              </a:rPr>
              <a:t>Thiamine </a:t>
            </a:r>
            <a:endParaRPr lang="en-US" sz="40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97867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1213307"/>
            <a:ext cx="10972800" cy="4525963"/>
          </a:xfrm>
        </p:spPr>
        <p:txBody>
          <a:bodyPr>
            <a:normAutofit fontScale="92500" lnSpcReduction="20000"/>
          </a:bodyPr>
          <a:lstStyle/>
          <a:p>
            <a:pPr>
              <a:lnSpc>
                <a:spcPct val="150000"/>
              </a:lnSpc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Thiamin pyrophosphate </a:t>
            </a:r>
            <a:r>
              <a:rPr lang="en-US" sz="2000" b="1" dirty="0">
                <a:latin typeface="Times New Roman" pitchFamily="18" charset="0"/>
                <a:cs typeface="Times New Roman" pitchFamily="18" charset="0"/>
              </a:rPr>
              <a:t>(TPP)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is a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conenzyme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involved in:</a:t>
            </a:r>
          </a:p>
          <a:p>
            <a:pPr marL="914400" indent="0"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Essential for the utilization of carbohydrates to provide energy for </a:t>
            </a:r>
            <a:r>
              <a:rPr lang="en-US" sz="2200" smtClean="0">
                <a:latin typeface="Times New Roman" pitchFamily="18" charset="0"/>
                <a:cs typeface="Times New Roman" pitchFamily="18" charset="0"/>
              </a:rPr>
              <a:t>body processes.</a:t>
            </a:r>
          </a:p>
          <a:p>
            <a:pPr marL="914400" indent="0"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a) Oxidative decarboxylation of  pyruvate to acetyl coenzyme A</a:t>
            </a:r>
          </a:p>
          <a:p>
            <a:pPr marL="914400" indent="0"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b) </a:t>
            </a:r>
            <a:r>
              <a:rPr lang="el-GR" sz="2200" dirty="0" smtClean="0">
                <a:latin typeface="Times New Roman" pitchFamily="18" charset="0"/>
                <a:cs typeface="Times New Roman" pitchFamily="18" charset="0"/>
              </a:rPr>
              <a:t>Α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keroglutarate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to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succinyl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CoA</a:t>
            </a:r>
            <a:endParaRPr lang="en-US" sz="2200" dirty="0" smtClean="0">
              <a:latin typeface="Times New Roman" pitchFamily="18" charset="0"/>
              <a:cs typeface="Times New Roman" pitchFamily="18" charset="0"/>
            </a:endParaRPr>
          </a:p>
          <a:p>
            <a:pPr marL="914400" indent="0"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c) Pentose phosphate pathway (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Transketolase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rections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)</a:t>
            </a:r>
            <a:endParaRPr lang="en-US" sz="2200" dirty="0" smtClean="0">
              <a:latin typeface="Times New Roman" pitchFamily="18" charset="0"/>
              <a:cs typeface="Times New Roman" pitchFamily="18" charset="0"/>
            </a:endParaRPr>
          </a:p>
          <a:p>
            <a:pPr marL="914400" indent="0"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d)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Synrhesis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of branched chain amino acids as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valine</a:t>
            </a:r>
            <a:endParaRPr lang="en-US" sz="2200" dirty="0" smtClean="0">
              <a:latin typeface="Times New Roman" pitchFamily="18" charset="0"/>
              <a:cs typeface="Times New Roman" pitchFamily="18" charset="0"/>
            </a:endParaRPr>
          </a:p>
          <a:p>
            <a:pPr marL="914400" indent="0"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e) Activation of chloride ion channel in the membrane of nerves.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Req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of thiamine decreases with increased fat level in diet (</a:t>
            </a:r>
            <a:r>
              <a:rPr lang="en-US" sz="2000" dirty="0" err="1" smtClean="0">
                <a:latin typeface="Times New Roman" pitchFamily="18" charset="0"/>
                <a:cs typeface="Times New Roman" pitchFamily="18" charset="0"/>
              </a:rPr>
              <a:t>w.r.t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 CHO) as TPP is more involved in CHO metabolism than in fat metabolism 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Presence of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thiaminase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enzyme could destroy this vitamin</a:t>
            </a:r>
          </a:p>
          <a:p>
            <a:pPr marL="914400" indent="0">
              <a:lnSpc>
                <a:spcPct val="150000"/>
              </a:lnSpc>
              <a:buNone/>
            </a:pPr>
            <a:endParaRPr lang="en-US" sz="22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623996"/>
          </a:xfrm>
        </p:spPr>
        <p:txBody>
          <a:bodyPr>
            <a:normAutofit fontScale="90000"/>
          </a:bodyPr>
          <a:lstStyle/>
          <a:p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Function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F3D174-9C81-443F-A670-616C7CD98B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5057" y="898044"/>
            <a:ext cx="11507637" cy="5382883"/>
          </a:xfrm>
          <a:solidFill>
            <a:schemeClr val="bg2"/>
          </a:solidFill>
        </p:spPr>
        <p:txBody>
          <a:bodyPr>
            <a:noAutofit/>
          </a:bodyPr>
          <a:lstStyle/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Loss of appetite, muscular weakness and dysfunction of nervous system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accumulate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pyruvic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acid and lactic acid in tissues leads to muscular weakness.</a:t>
            </a:r>
          </a:p>
          <a:p>
            <a:pPr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Inhibits CHO metabolism resulting into high blood lactate,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pyruvate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oxoglutarate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leading to peripheral neuritis K/a as polyneuritis in in birds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beri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beri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 humans </a:t>
            </a:r>
          </a:p>
          <a:p>
            <a:pPr algn="just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 Chicks: polyneuritis,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star gazing posture</a:t>
            </a:r>
          </a:p>
          <a:p>
            <a:pPr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leads to anorexia, head retraction, nerve degeneration and paralysis </a:t>
            </a:r>
          </a:p>
          <a:p>
            <a:pPr algn="just"/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Bradycardia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(slow heart rate) enlarged heart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oedema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and GIT disturbances. 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Thiamine deficiency in foxes causes </a:t>
            </a:r>
            <a:r>
              <a:rPr lang="en-US" sz="2400" dirty="0" err="1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Chastek</a:t>
            </a:r>
            <a:r>
              <a:rPr lang="en-US" sz="24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paralysis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56290" y="78822"/>
            <a:ext cx="10484069" cy="646331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Deficiency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118363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251581"/>
            <a:ext cx="10972800" cy="5313647"/>
          </a:xfrm>
        </p:spPr>
        <p:txBody>
          <a:bodyPr>
            <a:normAutofit/>
          </a:bodyPr>
          <a:lstStyle/>
          <a:p>
            <a:pPr>
              <a:lnSpc>
                <a:spcPct val="150000"/>
              </a:lnSpc>
            </a:pP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Pigs and poultry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unlikely suffer from deficiency because Cereal grains are rich source</a:t>
            </a:r>
          </a:p>
          <a:p>
            <a:pPr>
              <a:lnSpc>
                <a:spcPct val="150000"/>
              </a:lnSpc>
            </a:pP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 In ruminants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deficiency occurs due to low synthesis in rumen or due to bacterial </a:t>
            </a:r>
            <a:r>
              <a:rPr lang="en-US" sz="2200" dirty="0" err="1" smtClean="0">
                <a:latin typeface="Times New Roman" pitchFamily="18" charset="0"/>
                <a:cs typeface="Times New Roman" pitchFamily="18" charset="0"/>
              </a:rPr>
              <a:t>thiaminase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       Condition k/a as </a:t>
            </a:r>
            <a:r>
              <a:rPr lang="en-US" sz="2200" dirty="0" err="1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Polioencephalomamlcia</a:t>
            </a:r>
            <a:r>
              <a:rPr lang="en-US" sz="22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(PEM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) in USA and </a:t>
            </a:r>
            <a:r>
              <a:rPr lang="en-US" sz="2200" dirty="0" err="1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Cerebrocortical</a:t>
            </a:r>
            <a:r>
              <a:rPr lang="en-US" sz="22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necrosis 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in Europe </a:t>
            </a:r>
          </a:p>
          <a:p>
            <a:pPr>
              <a:lnSpc>
                <a:spcPct val="150000"/>
              </a:lnSpc>
              <a:buNone/>
            </a:pP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	                     Circling movements, head pressing, blindness and muscular tremors.</a:t>
            </a:r>
          </a:p>
          <a:p>
            <a:pPr>
              <a:lnSpc>
                <a:spcPct val="150000"/>
              </a:lnSpc>
              <a:buNone/>
            </a:pPr>
            <a:endParaRPr lang="en-US" sz="2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</a:pP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Rapidly fermentable foods may be an important factor in production of </a:t>
            </a:r>
            <a:r>
              <a:rPr lang="en-US" sz="2200" b="1" dirty="0" err="1" smtClean="0">
                <a:latin typeface="Times New Roman" pitchFamily="18" charset="0"/>
                <a:cs typeface="Times New Roman" pitchFamily="18" charset="0"/>
              </a:rPr>
              <a:t>thiaminase</a:t>
            </a:r>
            <a:r>
              <a:rPr lang="en-US" sz="2200" b="1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lnSpc>
                <a:spcPct val="150000"/>
              </a:lnSpc>
            </a:pPr>
            <a:r>
              <a:rPr lang="en-US" sz="2200" dirty="0" err="1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Thiaminase</a:t>
            </a:r>
            <a:r>
              <a:rPr lang="en-US" sz="22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present in-  Raw fish</a:t>
            </a:r>
            <a:r>
              <a:rPr lang="en-US" sz="2200" dirty="0" smtClean="0">
                <a:latin typeface="Times New Roman" pitchFamily="18" charset="0"/>
                <a:cs typeface="Times New Roman" pitchFamily="18" charset="0"/>
              </a:rPr>
              <a:t> but destroy by cooking.</a:t>
            </a:r>
            <a:endParaRPr lang="en-US" sz="22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/>
          <a:srcRect l="23706" t="24785" r="28778" b="10129"/>
          <a:stretch>
            <a:fillRect/>
          </a:stretch>
        </p:blipFill>
        <p:spPr bwMode="auto">
          <a:xfrm>
            <a:off x="299544" y="78477"/>
            <a:ext cx="11524593" cy="66691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18363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/>
          <a:srcRect l="23628" t="14224" r="29237" b="23491"/>
          <a:stretch>
            <a:fillRect/>
          </a:stretch>
        </p:blipFill>
        <p:spPr bwMode="auto">
          <a:xfrm>
            <a:off x="693683" y="249428"/>
            <a:ext cx="10862441" cy="59149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BD8DD15-FB70-4A6F-8E1D-086B9D4FEA8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1547" y="738725"/>
            <a:ext cx="11388355" cy="5346765"/>
          </a:xfr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Requirement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Lactating Cow : 41 mg / day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Piglet : 0.5- 1.0 mg / kg feed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Pig : 2 - 3 mg / kg feed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Poultry – Broiler : 1.5 mg / kg feed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Poultry – Layer : 0.8 mg / kg feed</a:t>
            </a:r>
          </a:p>
          <a:p>
            <a:pPr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Supplementation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Yeast, germ and bran of cereal grains.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Pork is rich in   thiamine. </a:t>
            </a:r>
          </a:p>
          <a:p>
            <a:pPr marL="346075" indent="-236538" algn="just">
              <a:buFont typeface="Wingdings" pitchFamily="2" charset="2"/>
              <a:buChar char="ü"/>
            </a:pP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Thiaminase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enzyme present in raw fish and bracken fern </a:t>
            </a:r>
          </a:p>
          <a:p>
            <a:pPr marL="346075" indent="-236538" algn="just">
              <a:buFont typeface="Wingdings" pitchFamily="2" charset="2"/>
              <a:buChar char="ü"/>
            </a:pP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Amprolium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is a thiamine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antimetabolite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prevents thiamine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phosphorylation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and transport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042655" y="0"/>
            <a:ext cx="5139559" cy="646331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234167" y="914399"/>
            <a:ext cx="2210285" cy="174980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9270124" y="2725958"/>
            <a:ext cx="2112579" cy="20825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8699102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BD8DD15-FB70-4A6F-8E1D-086B9D4FEA8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1547" y="738725"/>
            <a:ext cx="11388355" cy="5346765"/>
          </a:xfr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just">
              <a:lnSpc>
                <a:spcPct val="200000"/>
              </a:lnSpc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CAUSES OF DEFICIENCY </a:t>
            </a:r>
          </a:p>
          <a:p>
            <a:pPr algn="just">
              <a:lnSpc>
                <a:spcPct val="20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Raw Fish feeding </a:t>
            </a:r>
          </a:p>
          <a:p>
            <a:pPr algn="just">
              <a:lnSpc>
                <a:spcPct val="20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Amprolium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Salt supplementation </a:t>
            </a:r>
          </a:p>
          <a:p>
            <a:pPr algn="just">
              <a:lnSpc>
                <a:spcPct val="20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Sulphate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content of feed </a:t>
            </a:r>
          </a:p>
          <a:p>
            <a:pPr algn="just">
              <a:lnSpc>
                <a:spcPct val="20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Inadequate roughage feeding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699102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78373" y="677913"/>
            <a:ext cx="11631454" cy="498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en-US" sz="20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>
          <a:xfrm>
            <a:off x="378372" y="897987"/>
            <a:ext cx="11204028" cy="5960013"/>
          </a:xfrm>
        </p:spPr>
        <p:txBody>
          <a:bodyPr>
            <a:normAutofit/>
          </a:bodyPr>
          <a:lstStyle/>
          <a:p>
            <a:pPr algn="just"/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Sources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 Yeast, liver, milk, and green leafy crops.</a:t>
            </a:r>
          </a:p>
          <a:p>
            <a:pPr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     Synthesized by all green plants, yeasts, fungi and most bacteria</a:t>
            </a:r>
          </a:p>
          <a:p>
            <a:pPr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     Synthesized in rumen</a:t>
            </a:r>
          </a:p>
          <a:p>
            <a:pPr algn="just"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Metabolism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It is a constituent of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flavoproteins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</a:t>
            </a:r>
          </a:p>
          <a:p>
            <a:pPr algn="just"/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Flavin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mononucleotide (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FMN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Flavin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adenine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dinucleotide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FAD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). 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They are involved in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amino acid and carbohydrate metabolism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algn="just"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607315" y="248879"/>
            <a:ext cx="2471402" cy="461665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/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Riboflavin </a:t>
            </a:r>
            <a:endParaRPr lang="en-US" sz="2400" b="1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287907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510907B-76D5-406E-8A0A-336B1F1F00B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0" y="29591"/>
            <a:ext cx="12192000" cy="6828409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just">
              <a:lnSpc>
                <a:spcPct val="150000"/>
              </a:lnSpc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Deficiency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 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Aflatoxin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reduces its absorption. 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Deficiency symptoms occurs due to:</a:t>
            </a:r>
          </a:p>
          <a:p>
            <a:pPr algn="just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Degeneration of myelin sheath and inability to maintain integrity of epithelium</a:t>
            </a:r>
          </a:p>
          <a:p>
            <a:pPr algn="just"/>
            <a:endParaRPr lang="en-US" sz="2400" b="1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Chicks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 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curled toe paralysis </a:t>
            </a:r>
          </a:p>
          <a:p>
            <a:pPr algn="just"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          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caused due to peripheral nerve degeneration, in which the chicks walk on their hocks with the toes curled inwards. </a:t>
            </a:r>
          </a:p>
          <a:p>
            <a:pPr algn="just"/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Breeding hens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 decreased hatchability. </a:t>
            </a:r>
          </a:p>
          <a:p>
            <a:pPr algn="just"/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Embryonic abnormalities occur including the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clubbed down condition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 which the down feather continues to grow within the follicle leading to curled feather.</a:t>
            </a:r>
          </a:p>
          <a:p>
            <a:pPr algn="just"/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Sows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riboflavin is necessary to maintain normal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oestrous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activity and prevent premature </a:t>
            </a:r>
          </a:p>
          <a:p>
            <a:pPr algn="just">
              <a:buNone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784610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1451579" y="252709"/>
            <a:ext cx="9603275" cy="104923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/>
          <a:srcRect l="23870" t="20690" r="28874" b="15517"/>
          <a:stretch>
            <a:fillRect/>
          </a:stretch>
        </p:blipFill>
        <p:spPr bwMode="auto">
          <a:xfrm>
            <a:off x="425670" y="236443"/>
            <a:ext cx="10846676" cy="65111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10258846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1118708"/>
            <a:ext cx="10972800" cy="4525963"/>
          </a:xfrm>
        </p:spPr>
        <p:txBody>
          <a:bodyPr>
            <a:noAutofit/>
          </a:bodyPr>
          <a:lstStyle/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Requirement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Lactating Cow: 156 mg / day</a:t>
            </a:r>
          </a:p>
          <a:p>
            <a:r>
              <a:rPr lang="da-DK" sz="2400" dirty="0" smtClean="0">
                <a:latin typeface="Times New Roman" pitchFamily="18" charset="0"/>
                <a:cs typeface="Times New Roman" pitchFamily="18" charset="0"/>
              </a:rPr>
              <a:t>Piglet: 1 –3 mg / kg feed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Pig: 4 –5 mg / kg feed 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Poultry Broiler: 2 -3 mg / kg feed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Layer: 2 mg / kg feed </a:t>
            </a: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Supplementation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Synthesized by yeast, bacteria and fungi. 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Rich sources are liver, yeast, milk and green leafy vegetables. </a:t>
            </a:r>
          </a:p>
          <a:p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545169"/>
          </a:xfrm>
        </p:spPr>
        <p:txBody>
          <a:bodyPr>
            <a:normAutofit fontScale="90000"/>
          </a:bodyPr>
          <a:lstStyle/>
          <a:p>
            <a:endParaRPr lang="en-US" dirty="0"/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4"/>
          <p:cNvSpPr>
            <a:spLocks noChangeArrowheads="1"/>
          </p:cNvSpPr>
          <p:nvPr/>
        </p:nvSpPr>
        <p:spPr bwMode="auto">
          <a:xfrm>
            <a:off x="504484" y="859493"/>
            <a:ext cx="11083161" cy="69249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anchor="ctr">
            <a:spAutoFit/>
          </a:bodyPr>
          <a:lstStyle/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 pitchFamily="2" charset="2"/>
              <a:buChar char="v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Nicotinic acid (plants)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Nicotinamide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(animals)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Stable vitamin not easily destroyed by heat, acid and alkali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Sources: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Synthesized from Tryptophan in body tissues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 </a:t>
            </a:r>
            <a:r>
              <a:rPr lang="en-US" sz="2400" b="1" dirty="0">
                <a:latin typeface="Times New Roman" pitchFamily="18" charset="0"/>
                <a:cs typeface="Times New Roman" pitchFamily="18" charset="0"/>
              </a:rPr>
              <a:t>Cat and mink, no ability to convert tryptophan to niacin</a:t>
            </a:r>
          </a:p>
          <a:p>
            <a:pPr algn="just">
              <a:lnSpc>
                <a:spcPct val="150000"/>
              </a:lnSpc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     Animal and fish byproducts, Distillers grains, yeast</a:t>
            </a:r>
          </a:p>
          <a:p>
            <a:pPr marL="457200" indent="-45720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two important coenzymes,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nicotinamideadenine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dinucleotide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NAD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 and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nicotinamideadenine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dinucleotidephosphate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NADP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). </a:t>
            </a:r>
          </a:p>
          <a:p>
            <a:pPr marL="457200" indent="-45720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involved in the mechanism of hydrogen transfer </a:t>
            </a:r>
          </a:p>
          <a:p>
            <a:pPr marL="457200" indent="-45720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reactions involving CHO, protein and fats.</a:t>
            </a:r>
          </a:p>
          <a:p>
            <a:pPr marL="457200" indent="-45720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6-12 g of niacin supplementation reduces incidence of ketosis.</a:t>
            </a: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lnSpc>
                <a:spcPct val="150000"/>
              </a:lnSpc>
              <a:buFont typeface="Wingdings" pitchFamily="2" charset="2"/>
              <a:buChar char="v"/>
            </a:pP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009129" y="214195"/>
            <a:ext cx="4580391" cy="52322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>
            <a:spAutoFit/>
          </a:bodyPr>
          <a:lstStyle/>
          <a:p>
            <a:pPr algn="ctr"/>
            <a:r>
              <a:rPr lang="en-US" sz="2800" b="1" dirty="0" err="1" smtClean="0">
                <a:latin typeface="Times New Roman" pitchFamily="18" charset="0"/>
                <a:cs typeface="Times New Roman" pitchFamily="18" charset="0"/>
              </a:rPr>
              <a:t>Nicotinamide</a:t>
            </a:r>
            <a:endParaRPr lang="en-US" sz="2800" b="1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F3D174-9C81-443F-A670-616C7CD98B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5057" y="834980"/>
            <a:ext cx="11507637" cy="5187451"/>
          </a:xfrm>
          <a:solidFill>
            <a:schemeClr val="bg2"/>
          </a:solidFill>
        </p:spPr>
        <p:txBody>
          <a:bodyPr>
            <a:noAutofit/>
          </a:bodyPr>
          <a:lstStyle/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Dermal and epithelial lesions</a:t>
            </a:r>
          </a:p>
          <a:p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Pellagra or blue tongue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: (Ital.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pelle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skin+agra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rough)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caused by decreased intake of niacin or tryptophan, 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and possibly by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excessive intake of leucine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 people consuming </a:t>
            </a:r>
          </a:p>
          <a:p>
            <a:pPr marL="109728" indent="0">
              <a:buNone/>
            </a:pP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  exclusively corn (maize; low in Try with bound-niacin).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Fiery red tongue, ulcers in mouth, nausea,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inappetence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etc.</a:t>
            </a:r>
          </a:p>
          <a:p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Chicks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show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enlargement of hock joints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and bowing of legs </a:t>
            </a:r>
          </a:p>
          <a:p>
            <a:pPr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                   similar to </a:t>
            </a:r>
            <a:r>
              <a:rPr lang="en-US" sz="2400" b="1" dirty="0" err="1" smtClean="0">
                <a:latin typeface="Times New Roman" pitchFamily="18" charset="0"/>
                <a:cs typeface="Times New Roman" pitchFamily="18" charset="0"/>
              </a:rPr>
              <a:t>perosis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(Achilles rarely slips from its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condyle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).</a:t>
            </a:r>
          </a:p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056290" y="141886"/>
            <a:ext cx="10484069" cy="646331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Deficiency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9522372" y="3706983"/>
            <a:ext cx="2286000" cy="2447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9520504" y="882859"/>
            <a:ext cx="2196560" cy="27602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45048" y="4275383"/>
            <a:ext cx="2914650" cy="2343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464801" y="4303986"/>
            <a:ext cx="4095750" cy="23490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30118363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148552" y="425669"/>
            <a:ext cx="5344510" cy="56598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40979" y="445376"/>
            <a:ext cx="4776952" cy="54982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126029" y="1135117"/>
            <a:ext cx="3957146" cy="3927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" name="Rectangle 2"/>
          <p:cNvSpPr/>
          <p:nvPr/>
        </p:nvSpPr>
        <p:spPr>
          <a:xfrm>
            <a:off x="567559" y="1108189"/>
            <a:ext cx="6779172" cy="33239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endParaRPr lang="en-US" sz="20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High activity of 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picolinic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b="1" dirty="0" err="1" smtClean="0">
                <a:latin typeface="Times New Roman" pitchFamily="18" charset="0"/>
                <a:cs typeface="Times New Roman" pitchFamily="18" charset="0"/>
              </a:rPr>
              <a:t>carboxylase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prevents the  </a:t>
            </a:r>
          </a:p>
          <a:p>
            <a:pPr>
              <a:lnSpc>
                <a:spcPct val="150000"/>
              </a:lnSpc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                conversion of Try------niacin.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Ducks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have 3-4 times higher level of this enzymes  </a:t>
            </a:r>
          </a:p>
          <a:p>
            <a:pPr>
              <a:lnSpc>
                <a:spcPct val="150000"/>
              </a:lnSpc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             making them </a:t>
            </a: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less efficient converter</a:t>
            </a:r>
          </a:p>
          <a:p>
            <a:pPr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000" b="1" dirty="0" smtClean="0">
                <a:latin typeface="Times New Roman" pitchFamily="18" charset="0"/>
                <a:cs typeface="Times New Roman" pitchFamily="18" charset="0"/>
              </a:rPr>
              <a:t>Fe deficiency 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impairs this conversion in chicks as Iron </a:t>
            </a:r>
          </a:p>
          <a:p>
            <a:pPr>
              <a:lnSpc>
                <a:spcPct val="150000"/>
              </a:lnSpc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               is a cofactor for two enzymes req. for this conversion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472305"/>
            <a:ext cx="10972800" cy="5376671"/>
          </a:xfrm>
        </p:spPr>
        <p:txBody>
          <a:bodyPr>
            <a:normAutofit fontScale="77500" lnSpcReduction="20000"/>
          </a:bodyPr>
          <a:lstStyle/>
          <a:p>
            <a:pPr>
              <a:buNone/>
            </a:pP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Requirement </a:t>
            </a:r>
          </a:p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Lactating Cow : 289 mg / day</a:t>
            </a:r>
          </a:p>
          <a:p>
            <a:r>
              <a:rPr lang="da-DK" dirty="0" smtClean="0">
                <a:latin typeface="Times New Roman" pitchFamily="18" charset="0"/>
                <a:cs typeface="Times New Roman" pitchFamily="18" charset="0"/>
              </a:rPr>
              <a:t>Piglet : 5 –7 mg / kg feed </a:t>
            </a:r>
          </a:p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Pig : 15 –20 mg / kg feed </a:t>
            </a:r>
          </a:p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Poultry –Broiler : 27 mg / kg feed </a:t>
            </a:r>
          </a:p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Poultry –Layer : 10 mg / kg feed </a:t>
            </a:r>
          </a:p>
          <a:p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Supplementation</a:t>
            </a:r>
          </a:p>
          <a:p>
            <a:pPr>
              <a:lnSpc>
                <a:spcPct val="170000"/>
              </a:lnSpc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It can be synthesized from amino acid tryptophan in the body tissues. </a:t>
            </a:r>
          </a:p>
          <a:p>
            <a:pPr>
              <a:lnSpc>
                <a:spcPct val="170000"/>
              </a:lnSpc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If the diet is rich in protein containing tryptophan than dietary requirement of the vitamin is low. </a:t>
            </a:r>
          </a:p>
          <a:p>
            <a:pPr>
              <a:lnSpc>
                <a:spcPct val="170000"/>
              </a:lnSpc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Rich sources of the vitamin are liver, yeast, groundnuts and sunflower meals. </a:t>
            </a:r>
          </a:p>
          <a:p>
            <a:pPr>
              <a:lnSpc>
                <a:spcPct val="170000"/>
              </a:lnSpc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In cereals (Maize) the vitamin is present in the bound form (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niacytin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; complexes of niacin with polysaccharides and peptides/glycopeptides</a:t>
            </a:r>
          </a:p>
          <a:p>
            <a:pPr>
              <a:buNone/>
            </a:pPr>
            <a:endParaRPr lang="en-US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1087186"/>
            <a:ext cx="10972800" cy="5376671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Three forms: pyridoxine,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pyridoxal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pyridoxamine</a:t>
            </a:r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Pyridoxine (in plants)</a:t>
            </a:r>
          </a:p>
          <a:p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Pyridoxal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phosphatethe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most actively functioning. </a:t>
            </a:r>
          </a:p>
          <a:p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Pyridoxal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phosphate as a coenzyme in the reactions by which a cell transforms      </a:t>
            </a:r>
          </a:p>
          <a:p>
            <a:pPr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                                             nutrient amino acids into mixtures of amino acids</a:t>
            </a:r>
          </a:p>
          <a:p>
            <a:pPr>
              <a:buNone/>
            </a:pP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   absorption of amino acids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from the intestine. </a:t>
            </a:r>
          </a:p>
          <a:p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Req.  for complete metabolism of tryptophan</a:t>
            </a:r>
          </a:p>
          <a:p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Linatine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from linseed is its antagonist</a:t>
            </a:r>
          </a:p>
          <a:p>
            <a:pPr>
              <a:buNone/>
            </a:pPr>
            <a:endParaRPr lang="en-US" sz="2400" b="1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560934"/>
          </a:xfr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r>
              <a:rPr lang="en-US" sz="4400" dirty="0" smtClean="0">
                <a:latin typeface="Times New Roman" pitchFamily="18" charset="0"/>
                <a:cs typeface="Times New Roman" pitchFamily="18" charset="0"/>
              </a:rPr>
              <a:t>Pyridoxine- </a:t>
            </a:r>
            <a:r>
              <a:rPr lang="en-US" sz="4400" dirty="0" err="1" smtClean="0">
                <a:latin typeface="Times New Roman" pitchFamily="18" charset="0"/>
                <a:cs typeface="Times New Roman" pitchFamily="18" charset="0"/>
              </a:rPr>
              <a:t>Vit</a:t>
            </a:r>
            <a:r>
              <a:rPr lang="en-US" sz="4400" dirty="0" smtClean="0">
                <a:latin typeface="Times New Roman" pitchFamily="18" charset="0"/>
                <a:cs typeface="Times New Roman" pitchFamily="18" charset="0"/>
              </a:rPr>
              <a:t>. B6</a:t>
            </a:r>
            <a:endParaRPr lang="en-US" sz="4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n-US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Jerky movements in Chicks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while in adult birds hatchability and egg production are adversely affected. 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Compared to those of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encephalomalacia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, convulsions here are of greater </a:t>
            </a:r>
            <a:r>
              <a:rPr lang="en-US" sz="2400" dirty="0" err="1" smtClean="0">
                <a:latin typeface="Times New Roman" pitchFamily="18" charset="0"/>
                <a:cs typeface="Times New Roman" pitchFamily="18" charset="0"/>
              </a:rPr>
              <a:t>intensityresulting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into complete exhaustion and often death.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49684" y="3767138"/>
            <a:ext cx="3724275" cy="206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51963" y="3775679"/>
            <a:ext cx="2700174" cy="2041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252138" y="3802937"/>
            <a:ext cx="2354973" cy="20303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1497095"/>
            <a:ext cx="10972800" cy="4525963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Constituent of Coenzyme A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Important coenzyme in </a:t>
            </a:r>
          </a:p>
          <a:p>
            <a:pPr marL="977900" indent="-127000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Fatty acid oxidation</a:t>
            </a:r>
          </a:p>
          <a:p>
            <a:pPr marL="977900" indent="-127000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Acetate metabolism </a:t>
            </a:r>
          </a:p>
          <a:p>
            <a:pPr marL="977900" indent="-127000">
              <a:buNone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  cholesterol and steroid synthesis</a:t>
            </a:r>
          </a:p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Deficiency disease: </a:t>
            </a:r>
            <a:r>
              <a:rPr lang="en-US" sz="2400" b="1" dirty="0" smtClean="0">
                <a:latin typeface="Times New Roman" pitchFamily="18" charset="0"/>
                <a:cs typeface="Times New Roman" pitchFamily="18" charset="0"/>
              </a:rPr>
              <a:t>Goose stepping gait</a:t>
            </a:r>
            <a:endParaRPr lang="en-US" sz="2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844714"/>
          </a:xfr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sz="4400" dirty="0" err="1" smtClean="0">
                <a:latin typeface="Times New Roman" pitchFamily="18" charset="0"/>
                <a:cs typeface="Times New Roman" pitchFamily="18" charset="0"/>
              </a:rPr>
              <a:t>Pantothenic</a:t>
            </a:r>
            <a:r>
              <a:rPr lang="en-US" sz="4400" dirty="0" smtClean="0">
                <a:latin typeface="Times New Roman" pitchFamily="18" charset="0"/>
                <a:cs typeface="Times New Roman" pitchFamily="18" charset="0"/>
              </a:rPr>
              <a:t> acid</a:t>
            </a:r>
            <a:endParaRPr lang="en-US" sz="4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1497095"/>
            <a:ext cx="10972800" cy="4525963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Folium means leaf---present in large quantities in green leaves</a:t>
            </a:r>
          </a:p>
          <a:p>
            <a:endParaRPr lang="en-US" sz="2400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844714"/>
          </a:xfr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en-US" sz="4400" dirty="0" smtClean="0">
                <a:latin typeface="Times New Roman" pitchFamily="18" charset="0"/>
                <a:cs typeface="Times New Roman" pitchFamily="18" charset="0"/>
              </a:rPr>
              <a:t>Folic Acid</a:t>
            </a:r>
            <a:endParaRPr lang="en-US" sz="4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650449"/>
            <a:ext cx="10972800" cy="3337089"/>
          </a:xfrm>
        </p:spPr>
        <p:txBody>
          <a:bodyPr>
            <a:normAutofit/>
          </a:bodyPr>
          <a:lstStyle/>
          <a:p>
            <a:pPr marL="109728" indent="0">
              <a:buNone/>
            </a:pP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1) Physiological and production status of animal</a:t>
            </a:r>
          </a:p>
          <a:p>
            <a:pPr marL="109728" indent="0">
              <a:buNone/>
            </a:pP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2) Confinement rearing without access to pasture: </a:t>
            </a:r>
            <a:r>
              <a:rPr lang="en-US" sz="2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Vit</a:t>
            </a: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D from sunlight.</a:t>
            </a:r>
          </a:p>
          <a:p>
            <a:pPr marL="1254125" indent="0"/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Cage rearing of poultry: feces are rich in many vitamin.</a:t>
            </a:r>
          </a:p>
          <a:p>
            <a:pPr marL="84138" indent="0">
              <a:buNone/>
            </a:pP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3) Stress, disease or adverse environmental condition: </a:t>
            </a:r>
          </a:p>
          <a:p>
            <a:pPr marL="358775" indent="0"/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Intensified production increases stress.</a:t>
            </a:r>
          </a:p>
          <a:p>
            <a:pPr marL="358775" indent="0"/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Diseases or parasites affecting gastrointestinal absorption of Vitamins.</a:t>
            </a:r>
          </a:p>
          <a:p>
            <a:pPr marL="358775" indent="0"/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Mycotoxin</a:t>
            </a:r>
          </a:p>
          <a:p>
            <a:pPr marL="358775" indent="0"/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Coccidiosis increase the Vitamin K requirements</a:t>
            </a:r>
          </a:p>
          <a:p>
            <a:pPr marL="358775" indent="-358775">
              <a:buNone/>
            </a:pPr>
            <a:r>
              <a:rPr lang="en-US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4) Vitamin Antagonist (Antimetabolite): </a:t>
            </a:r>
          </a:p>
          <a:p>
            <a:pPr marL="358775" indent="-358775">
              <a:buNone/>
            </a:pPr>
            <a:endParaRPr lang="en-IN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609600" y="152090"/>
            <a:ext cx="10972800" cy="498359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Factors affecting Vitamin requirement and Vitamin utilization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02003678"/>
              </p:ext>
            </p:extLst>
          </p:nvPr>
        </p:nvGraphicFramePr>
        <p:xfrm>
          <a:off x="5783867" y="2788346"/>
          <a:ext cx="6329574" cy="39573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98219">
                  <a:extLst>
                    <a:ext uri="{9D8B030D-6E8A-4147-A177-3AD203B41FA5}">
                      <a16:colId xmlns:a16="http://schemas.microsoft.com/office/drawing/2014/main" val="1894012393"/>
                    </a:ext>
                  </a:extLst>
                </a:gridCol>
                <a:gridCol w="3431355">
                  <a:extLst>
                    <a:ext uri="{9D8B030D-6E8A-4147-A177-3AD203B41FA5}">
                      <a16:colId xmlns:a16="http://schemas.microsoft.com/office/drawing/2014/main" val="3622387448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Antagonist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Vitamin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12389667"/>
                  </a:ext>
                </a:extLst>
              </a:tr>
              <a:tr h="225039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a. </a:t>
                      </a:r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Thiaminase</a:t>
                      </a:r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(raw fish)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Thiamin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34747152"/>
                  </a:ext>
                </a:extLst>
              </a:tr>
              <a:tr h="268978">
                <a:tc>
                  <a:txBody>
                    <a:bodyPr/>
                    <a:lstStyle/>
                    <a:p>
                      <a:pPr marL="179388" indent="0"/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Pyrithiamine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“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83842715"/>
                  </a:ext>
                </a:extLst>
              </a:tr>
              <a:tr h="200529">
                <a:tc>
                  <a:txBody>
                    <a:bodyPr/>
                    <a:lstStyle/>
                    <a:p>
                      <a:pPr marL="179388" indent="0"/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Amprolium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“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24243497"/>
                  </a:ext>
                </a:extLst>
              </a:tr>
              <a:tr h="258975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b. </a:t>
                      </a:r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Dicumarol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Vitamin  K 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9495382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179388" indent="0"/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Sulfaquinoxaline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“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5084968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c. </a:t>
                      </a:r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Avidin</a:t>
                      </a:r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(raw egg white)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Biotine</a:t>
                      </a:r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antimetabolite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5528120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d. Tuberculosis therapy</a:t>
                      </a:r>
                      <a:r>
                        <a:rPr lang="en-US" baseline="0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drug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B6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2367287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e. Rancid fats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Inactivate biotin, </a:t>
                      </a:r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Vit</a:t>
                      </a:r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A, D, E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5910538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f. Sulfonamides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Increase requirement of biotin, </a:t>
                      </a:r>
                      <a:r>
                        <a:rPr lang="en-US" dirty="0" err="1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folacin</a:t>
                      </a:r>
                      <a:r>
                        <a:rPr lang="en-US" dirty="0" smtClean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, vitamin K</a:t>
                      </a:r>
                      <a:endParaRPr lang="en-IN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8842120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4094394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5.Levels of other nutrients in the diet: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Fat for Fat soluble vitamin.</a:t>
            </a: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6. 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Interrelationships of vitamin with other nutrients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Vit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E and Se</a:t>
            </a:r>
          </a:p>
          <a:p>
            <a:pPr marL="7088188" indent="-93663">
              <a:buNone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Vit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D with Ca &amp;P</a:t>
            </a:r>
          </a:p>
          <a:p>
            <a:pPr marL="7088188" indent="-93663">
              <a:buNone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Choline with methionine</a:t>
            </a:r>
          </a:p>
          <a:p>
            <a:pPr marL="7088188" indent="-93663">
              <a:buNone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Niacin with tryptophan</a:t>
            </a:r>
          </a:p>
          <a:p>
            <a:pPr marL="109728" indent="0">
              <a:buNone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7. 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Body vitamin reserves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Mainly for fat soluble vitamin and Vitamin </a:t>
            </a:r>
            <a:r>
              <a:rPr 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B12.</a:t>
            </a:r>
          </a:p>
          <a:p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91267734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878CBD50-959C-4B0E-8ED9-64CBBFD1D4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1179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71027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11115</TotalTime>
  <Words>2071</Words>
  <Application>Microsoft Office PowerPoint</Application>
  <PresentationFormat>Widescreen</PresentationFormat>
  <Paragraphs>308</Paragraphs>
  <Slides>34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34</vt:i4>
      </vt:variant>
    </vt:vector>
  </HeadingPairs>
  <TitlesOfParts>
    <vt:vector size="42" baseType="lpstr">
      <vt:lpstr>Calibri</vt:lpstr>
      <vt:lpstr>Lucida Sans Unicode</vt:lpstr>
      <vt:lpstr>Times New Roman</vt:lpstr>
      <vt:lpstr>Verdana</vt:lpstr>
      <vt:lpstr>Wingdings</vt:lpstr>
      <vt:lpstr>Wingdings 2</vt:lpstr>
      <vt:lpstr>Wingdings 3</vt:lpstr>
      <vt:lpstr>Concourse</vt:lpstr>
      <vt:lpstr>Vitamins (Water Soluble)</vt:lpstr>
      <vt:lpstr>Vitamin C </vt:lpstr>
      <vt:lpstr>Metabolism</vt:lpstr>
      <vt:lpstr>PowerPoint Presentation</vt:lpstr>
      <vt:lpstr>Deficiency: Vit C</vt:lpstr>
      <vt:lpstr>PowerPoint Presentation</vt:lpstr>
      <vt:lpstr>PowerPoint Presentation</vt:lpstr>
      <vt:lpstr>Vitamin B- complex</vt:lpstr>
      <vt:lpstr>Vitamin B- complex</vt:lpstr>
      <vt:lpstr>Vitamin B- complex</vt:lpstr>
      <vt:lpstr>Thiamine </vt:lpstr>
      <vt:lpstr>Function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Pyridoxine- Vit. B6</vt:lpstr>
      <vt:lpstr>PowerPoint Presentation</vt:lpstr>
      <vt:lpstr>Pantothenic acid</vt:lpstr>
      <vt:lpstr>Folic Acid</vt:lpstr>
      <vt:lpstr>Factors affecting Vitamin requirement and Vitamin utilization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Rumen Degradable Protein (RDP), Rumen Undegradable Protein (UDP) and Kinetics</dc:title>
  <dc:creator>Kundan Krishnan</dc:creator>
  <cp:lastModifiedBy>sankha nath koley</cp:lastModifiedBy>
  <cp:revision>675</cp:revision>
  <dcterms:created xsi:type="dcterms:W3CDTF">2020-04-30T11:20:30Z</dcterms:created>
  <dcterms:modified xsi:type="dcterms:W3CDTF">2025-06-10T09:57:10Z</dcterms:modified>
</cp:coreProperties>
</file>